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30"/>
  </p:notesMasterIdLst>
  <p:sldIdLst>
    <p:sldId id="256" r:id="rId2"/>
    <p:sldId id="292" r:id="rId3"/>
    <p:sldId id="293" r:id="rId4"/>
    <p:sldId id="308" r:id="rId5"/>
    <p:sldId id="329" r:id="rId6"/>
    <p:sldId id="309" r:id="rId7"/>
    <p:sldId id="330" r:id="rId8"/>
    <p:sldId id="335" r:id="rId9"/>
    <p:sldId id="336" r:id="rId10"/>
    <p:sldId id="311" r:id="rId11"/>
    <p:sldId id="312" r:id="rId12"/>
    <p:sldId id="313" r:id="rId13"/>
    <p:sldId id="314" r:id="rId14"/>
    <p:sldId id="315" r:id="rId15"/>
    <p:sldId id="316" r:id="rId16"/>
    <p:sldId id="327" r:id="rId17"/>
    <p:sldId id="333" r:id="rId18"/>
    <p:sldId id="331" r:id="rId19"/>
    <p:sldId id="332" r:id="rId20"/>
    <p:sldId id="334" r:id="rId21"/>
    <p:sldId id="321" r:id="rId22"/>
    <p:sldId id="323" r:id="rId23"/>
    <p:sldId id="338" r:id="rId24"/>
    <p:sldId id="339" r:id="rId25"/>
    <p:sldId id="324" r:id="rId26"/>
    <p:sldId id="325" r:id="rId27"/>
    <p:sldId id="337" r:id="rId28"/>
    <p:sldId id="305"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6" autoAdjust="0"/>
    <p:restoredTop sz="94660"/>
  </p:normalViewPr>
  <p:slideViewPr>
    <p:cSldViewPr snapToGrid="0">
      <p:cViewPr varScale="1">
        <p:scale>
          <a:sx n="92" d="100"/>
          <a:sy n="92" d="100"/>
        </p:scale>
        <p:origin x="84"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077936330044"/>
          <c:y val="0.1469411736164809"/>
          <c:w val="0.59387764974546675"/>
          <c:h val="0.64936200613301742"/>
        </c:manualLayout>
      </c:layout>
      <c:barChart>
        <c:barDir val="col"/>
        <c:grouping val="stacked"/>
        <c:varyColors val="0"/>
        <c:ser>
          <c:idx val="0"/>
          <c:order val="0"/>
          <c:tx>
            <c:strRef>
              <c:f>'Annuals &amp; Playcards'!$I$5</c:f>
              <c:strCache>
                <c:ptCount val="1"/>
                <c:pt idx="0">
                  <c:v>2022 Non Resident Annual 1st </c:v>
                </c:pt>
              </c:strCache>
            </c:strRef>
          </c:tx>
          <c:spPr>
            <a:solidFill>
              <a:schemeClr val="accent1"/>
            </a:solidFill>
            <a:ln>
              <a:noFill/>
            </a:ln>
            <a:effectLst/>
          </c:spPr>
          <c:invertIfNegative val="0"/>
          <c:cat>
            <c:strRef>
              <c:f>'Annuals &amp; Playcards'!$J$4:$M$4</c:f>
              <c:strCache>
                <c:ptCount val="4"/>
                <c:pt idx="0">
                  <c:v>2022 Budget</c:v>
                </c:pt>
                <c:pt idx="1">
                  <c:v>2022 Actual</c:v>
                </c:pt>
                <c:pt idx="2">
                  <c:v>2021 Actual</c:v>
                </c:pt>
                <c:pt idx="3">
                  <c:v>Previous Year Total</c:v>
                </c:pt>
              </c:strCache>
            </c:strRef>
          </c:cat>
          <c:val>
            <c:numRef>
              <c:f>'Annuals &amp; Playcards'!$J$5:$M$5</c:f>
              <c:numCache>
                <c:formatCode>General</c:formatCode>
                <c:ptCount val="4"/>
                <c:pt idx="0" formatCode="_(* #,##0_);_(* \(#,##0\);_(* &quot;-&quot;??_);_(@_)">
                  <c:v>11</c:v>
                </c:pt>
                <c:pt idx="1">
                  <c:v>15</c:v>
                </c:pt>
                <c:pt idx="2" formatCode="_(* #,##0_);_(* \(#,##0\);_(* &quot;-&quot;??_);_(@_)">
                  <c:v>9</c:v>
                </c:pt>
                <c:pt idx="3" formatCode="_(* #,##0_);_(* \(#,##0\);_(* &quot;-&quot;??_);_(@_)">
                  <c:v>15</c:v>
                </c:pt>
              </c:numCache>
            </c:numRef>
          </c:val>
          <c:extLst>
            <c:ext xmlns:c16="http://schemas.microsoft.com/office/drawing/2014/chart" uri="{C3380CC4-5D6E-409C-BE32-E72D297353CC}">
              <c16:uniqueId val="{00000000-FA66-1745-BCA6-9ED2BBA9FFFA}"/>
            </c:ext>
          </c:extLst>
        </c:ser>
        <c:ser>
          <c:idx val="1"/>
          <c:order val="1"/>
          <c:tx>
            <c:strRef>
              <c:f>'Annuals &amp; Playcards'!$I$6</c:f>
              <c:strCache>
                <c:ptCount val="1"/>
                <c:pt idx="0">
                  <c:v>2022 Resident  Annual 1st</c:v>
                </c:pt>
              </c:strCache>
            </c:strRef>
          </c:tx>
          <c:spPr>
            <a:solidFill>
              <a:schemeClr val="accent2"/>
            </a:solidFill>
            <a:ln>
              <a:noFill/>
            </a:ln>
            <a:effectLst/>
          </c:spPr>
          <c:invertIfNegative val="0"/>
          <c:cat>
            <c:strRef>
              <c:f>'Annuals &amp; Playcards'!$J$4:$M$4</c:f>
              <c:strCache>
                <c:ptCount val="4"/>
                <c:pt idx="0">
                  <c:v>2022 Budget</c:v>
                </c:pt>
                <c:pt idx="1">
                  <c:v>2022 Actual</c:v>
                </c:pt>
                <c:pt idx="2">
                  <c:v>2021 Actual</c:v>
                </c:pt>
                <c:pt idx="3">
                  <c:v>Previous Year Total</c:v>
                </c:pt>
              </c:strCache>
            </c:strRef>
          </c:cat>
          <c:val>
            <c:numRef>
              <c:f>'Annuals &amp; Playcards'!$J$6:$M$6</c:f>
              <c:numCache>
                <c:formatCode>General</c:formatCode>
                <c:ptCount val="4"/>
                <c:pt idx="0" formatCode="_(* #,##0_);_(* \(#,##0\);_(* &quot;-&quot;??_);_(@_)">
                  <c:v>254</c:v>
                </c:pt>
                <c:pt idx="1">
                  <c:v>262</c:v>
                </c:pt>
                <c:pt idx="2" formatCode="_(* #,##0_);_(* \(#,##0\);_(* &quot;-&quot;??_);_(@_)">
                  <c:v>238</c:v>
                </c:pt>
                <c:pt idx="3" formatCode="_(* #,##0_);_(* \(#,##0\);_(* &quot;-&quot;??_);_(@_)">
                  <c:v>264</c:v>
                </c:pt>
              </c:numCache>
            </c:numRef>
          </c:val>
          <c:extLst>
            <c:ext xmlns:c16="http://schemas.microsoft.com/office/drawing/2014/chart" uri="{C3380CC4-5D6E-409C-BE32-E72D297353CC}">
              <c16:uniqueId val="{00000001-FA66-1745-BCA6-9ED2BBA9FFFA}"/>
            </c:ext>
          </c:extLst>
        </c:ser>
        <c:ser>
          <c:idx val="2"/>
          <c:order val="2"/>
          <c:tx>
            <c:strRef>
              <c:f>'Annuals &amp; Playcards'!$I$7</c:f>
              <c:strCache>
                <c:ptCount val="1"/>
                <c:pt idx="0">
                  <c:v>2022 Resident Annual 2nd </c:v>
                </c:pt>
              </c:strCache>
            </c:strRef>
          </c:tx>
          <c:spPr>
            <a:solidFill>
              <a:schemeClr val="accent3"/>
            </a:solidFill>
            <a:ln>
              <a:noFill/>
            </a:ln>
            <a:effectLst/>
          </c:spPr>
          <c:invertIfNegative val="0"/>
          <c:cat>
            <c:strRef>
              <c:f>'Annuals &amp; Playcards'!$J$4:$M$4</c:f>
              <c:strCache>
                <c:ptCount val="4"/>
                <c:pt idx="0">
                  <c:v>2022 Budget</c:v>
                </c:pt>
                <c:pt idx="1">
                  <c:v>2022 Actual</c:v>
                </c:pt>
                <c:pt idx="2">
                  <c:v>2021 Actual</c:v>
                </c:pt>
                <c:pt idx="3">
                  <c:v>Previous Year Total</c:v>
                </c:pt>
              </c:strCache>
            </c:strRef>
          </c:cat>
          <c:val>
            <c:numRef>
              <c:f>'Annuals &amp; Playcards'!$J$7:$M$7</c:f>
              <c:numCache>
                <c:formatCode>General</c:formatCode>
                <c:ptCount val="4"/>
                <c:pt idx="0" formatCode="_(* #,##0_);_(* \(#,##0\);_(* &quot;-&quot;??_);_(@_)">
                  <c:v>48</c:v>
                </c:pt>
                <c:pt idx="1">
                  <c:v>48</c:v>
                </c:pt>
                <c:pt idx="2" formatCode="_(* #,##0_);_(* \(#,##0\);_(* &quot;-&quot;??_);_(@_)">
                  <c:v>44</c:v>
                </c:pt>
                <c:pt idx="3" formatCode="_(* #,##0_);_(* \(#,##0\);_(* &quot;-&quot;??_);_(@_)">
                  <c:v>48</c:v>
                </c:pt>
              </c:numCache>
            </c:numRef>
          </c:val>
          <c:extLst>
            <c:ext xmlns:c16="http://schemas.microsoft.com/office/drawing/2014/chart" uri="{C3380CC4-5D6E-409C-BE32-E72D297353CC}">
              <c16:uniqueId val="{00000002-FA66-1745-BCA6-9ED2BBA9FFFA}"/>
            </c:ext>
          </c:extLst>
        </c:ser>
        <c:ser>
          <c:idx val="3"/>
          <c:order val="3"/>
          <c:tx>
            <c:strRef>
              <c:f>'Annuals &amp; Playcards'!$I$8</c:f>
              <c:strCache>
                <c:ptCount val="1"/>
                <c:pt idx="0">
                  <c:v>Gold Play Card</c:v>
                </c:pt>
              </c:strCache>
            </c:strRef>
          </c:tx>
          <c:spPr>
            <a:solidFill>
              <a:schemeClr val="accent4"/>
            </a:solidFill>
            <a:ln>
              <a:noFill/>
            </a:ln>
            <a:effectLst/>
          </c:spPr>
          <c:invertIfNegative val="0"/>
          <c:cat>
            <c:strRef>
              <c:f>'Annuals &amp; Playcards'!$J$4:$M$4</c:f>
              <c:strCache>
                <c:ptCount val="4"/>
                <c:pt idx="0">
                  <c:v>2022 Budget</c:v>
                </c:pt>
                <c:pt idx="1">
                  <c:v>2022 Actual</c:v>
                </c:pt>
                <c:pt idx="2">
                  <c:v>2021 Actual</c:v>
                </c:pt>
                <c:pt idx="3">
                  <c:v>Previous Year Total</c:v>
                </c:pt>
              </c:strCache>
            </c:strRef>
          </c:cat>
          <c:val>
            <c:numRef>
              <c:f>'Annuals &amp; Playcards'!$J$8:$M$8</c:f>
              <c:numCache>
                <c:formatCode>General</c:formatCode>
                <c:ptCount val="4"/>
                <c:pt idx="0" formatCode="_(* #,##0_);_(* \(#,##0\);_(* &quot;-&quot;??_);_(@_)">
                  <c:v>11</c:v>
                </c:pt>
                <c:pt idx="1">
                  <c:v>12</c:v>
                </c:pt>
                <c:pt idx="2">
                  <c:v>6</c:v>
                </c:pt>
                <c:pt idx="3" formatCode="_(* #,##0_);_(* \(#,##0\);_(* &quot;-&quot;??_);_(@_)">
                  <c:v>7</c:v>
                </c:pt>
              </c:numCache>
            </c:numRef>
          </c:val>
          <c:extLst>
            <c:ext xmlns:c16="http://schemas.microsoft.com/office/drawing/2014/chart" uri="{C3380CC4-5D6E-409C-BE32-E72D297353CC}">
              <c16:uniqueId val="{00000003-FA66-1745-BCA6-9ED2BBA9FFFA}"/>
            </c:ext>
          </c:extLst>
        </c:ser>
        <c:ser>
          <c:idx val="4"/>
          <c:order val="4"/>
          <c:tx>
            <c:strRef>
              <c:f>'Annuals &amp; Playcards'!$I$9</c:f>
              <c:strCache>
                <c:ptCount val="1"/>
                <c:pt idx="0">
                  <c:v>Silver Play Card</c:v>
                </c:pt>
              </c:strCache>
            </c:strRef>
          </c:tx>
          <c:spPr>
            <a:solidFill>
              <a:schemeClr val="accent5"/>
            </a:solidFill>
            <a:ln>
              <a:noFill/>
            </a:ln>
            <a:effectLst/>
          </c:spPr>
          <c:invertIfNegative val="0"/>
          <c:cat>
            <c:strRef>
              <c:f>'Annuals &amp; Playcards'!$J$4:$M$4</c:f>
              <c:strCache>
                <c:ptCount val="4"/>
                <c:pt idx="0">
                  <c:v>2022 Budget</c:v>
                </c:pt>
                <c:pt idx="1">
                  <c:v>2022 Actual</c:v>
                </c:pt>
                <c:pt idx="2">
                  <c:v>2021 Actual</c:v>
                </c:pt>
                <c:pt idx="3">
                  <c:v>Previous Year Total</c:v>
                </c:pt>
              </c:strCache>
            </c:strRef>
          </c:cat>
          <c:val>
            <c:numRef>
              <c:f>'Annuals &amp; Playcards'!$J$9:$M$9</c:f>
              <c:numCache>
                <c:formatCode>General</c:formatCode>
                <c:ptCount val="4"/>
                <c:pt idx="0" formatCode="_(* #,##0_);_(* \(#,##0\);_(* &quot;-&quot;??_);_(@_)">
                  <c:v>25</c:v>
                </c:pt>
                <c:pt idx="1">
                  <c:v>31</c:v>
                </c:pt>
                <c:pt idx="2">
                  <c:v>9</c:v>
                </c:pt>
                <c:pt idx="3">
                  <c:v>11</c:v>
                </c:pt>
              </c:numCache>
            </c:numRef>
          </c:val>
          <c:extLst>
            <c:ext xmlns:c16="http://schemas.microsoft.com/office/drawing/2014/chart" uri="{C3380CC4-5D6E-409C-BE32-E72D297353CC}">
              <c16:uniqueId val="{00000004-FA66-1745-BCA6-9ED2BBA9FFFA}"/>
            </c:ext>
          </c:extLst>
        </c:ser>
        <c:ser>
          <c:idx val="5"/>
          <c:order val="5"/>
          <c:tx>
            <c:strRef>
              <c:f>'Annuals &amp; Playcards'!$I$10</c:f>
              <c:strCache>
                <c:ptCount val="1"/>
                <c:pt idx="0">
                  <c:v>Non-Resident  Bronze Play Card</c:v>
                </c:pt>
              </c:strCache>
            </c:strRef>
          </c:tx>
          <c:spPr>
            <a:solidFill>
              <a:schemeClr val="accent6"/>
            </a:solidFill>
            <a:ln>
              <a:noFill/>
            </a:ln>
            <a:effectLst/>
          </c:spPr>
          <c:invertIfNegative val="0"/>
          <c:cat>
            <c:strRef>
              <c:f>'Annuals &amp; Playcards'!$J$4:$M$4</c:f>
              <c:strCache>
                <c:ptCount val="4"/>
                <c:pt idx="0">
                  <c:v>2022 Budget</c:v>
                </c:pt>
                <c:pt idx="1">
                  <c:v>2022 Actual</c:v>
                </c:pt>
                <c:pt idx="2">
                  <c:v>2021 Actual</c:v>
                </c:pt>
                <c:pt idx="3">
                  <c:v>Previous Year Total</c:v>
                </c:pt>
              </c:strCache>
            </c:strRef>
          </c:cat>
          <c:val>
            <c:numRef>
              <c:f>'Annuals &amp; Playcards'!$J$10:$M$10</c:f>
              <c:numCache>
                <c:formatCode>General</c:formatCode>
                <c:ptCount val="4"/>
                <c:pt idx="0" formatCode="_(* #,##0_);_(* \(#,##0\);_(* &quot;-&quot;??_);_(@_)">
                  <c:v>0</c:v>
                </c:pt>
                <c:pt idx="1">
                  <c:v>5</c:v>
                </c:pt>
                <c:pt idx="2">
                  <c:v>0</c:v>
                </c:pt>
                <c:pt idx="3">
                  <c:v>0</c:v>
                </c:pt>
              </c:numCache>
            </c:numRef>
          </c:val>
          <c:extLst>
            <c:ext xmlns:c16="http://schemas.microsoft.com/office/drawing/2014/chart" uri="{C3380CC4-5D6E-409C-BE32-E72D297353CC}">
              <c16:uniqueId val="{00000005-FA66-1745-BCA6-9ED2BBA9FFFA}"/>
            </c:ext>
          </c:extLst>
        </c:ser>
        <c:dLbls>
          <c:showLegendKey val="0"/>
          <c:showVal val="0"/>
          <c:showCatName val="0"/>
          <c:showSerName val="0"/>
          <c:showPercent val="0"/>
          <c:showBubbleSize val="0"/>
        </c:dLbls>
        <c:gapWidth val="150"/>
        <c:overlap val="100"/>
        <c:axId val="299883696"/>
        <c:axId val="299884088"/>
      </c:barChart>
      <c:catAx>
        <c:axId val="29988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70C0"/>
                </a:solidFill>
                <a:latin typeface="+mn-lt"/>
                <a:ea typeface="+mn-ea"/>
                <a:cs typeface="+mn-cs"/>
              </a:defRPr>
            </a:pPr>
            <a:endParaRPr lang="en-US"/>
          </a:p>
        </c:txPr>
        <c:crossAx val="299884088"/>
        <c:crosses val="autoZero"/>
        <c:auto val="1"/>
        <c:lblAlgn val="ctr"/>
        <c:lblOffset val="100"/>
        <c:noMultiLvlLbl val="0"/>
      </c:catAx>
      <c:valAx>
        <c:axId val="299884088"/>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70C0"/>
                </a:solidFill>
                <a:latin typeface="+mn-lt"/>
                <a:ea typeface="+mn-ea"/>
                <a:cs typeface="+mn-cs"/>
              </a:defRPr>
            </a:pPr>
            <a:endParaRPr lang="en-US"/>
          </a:p>
        </c:txPr>
        <c:crossAx val="2998836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rgbClr val="0070C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2000">
          <a:solidFill>
            <a:srgbClr val="0070C0"/>
          </a:solidFill>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for Graphs'!$A$46</c:f>
              <c:strCache>
                <c:ptCount val="1"/>
                <c:pt idx="0">
                  <c:v>Annual/Playcard Combined</c:v>
                </c:pt>
              </c:strCache>
            </c:strRef>
          </c:tx>
          <c:spPr>
            <a:solidFill>
              <a:schemeClr val="accent1"/>
            </a:solidFill>
            <a:ln>
              <a:noFill/>
            </a:ln>
            <a:effectLst/>
          </c:spPr>
          <c:invertIfNegative val="0"/>
          <c:cat>
            <c:strRef>
              <c:f>'Data for Graphs'!$B$2:$M$2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 for Graphs'!$B$46:$M$46</c:f>
              <c:numCache>
                <c:formatCode>_(* #,##0.00_);_(* \(#,##0.00\);_(* "-"??_);_(@_)</c:formatCode>
                <c:ptCount val="12"/>
                <c:pt idx="0">
                  <c:v>36.308859721082854</c:v>
                </c:pt>
                <c:pt idx="1">
                  <c:v>52.253200228180255</c:v>
                </c:pt>
                <c:pt idx="2">
                  <c:v>33.470326145072178</c:v>
                </c:pt>
                <c:pt idx="3">
                  <c:v>30.517259891388672</c:v>
                </c:pt>
              </c:numCache>
            </c:numRef>
          </c:val>
          <c:extLst>
            <c:ext xmlns:c16="http://schemas.microsoft.com/office/drawing/2014/chart" uri="{C3380CC4-5D6E-409C-BE32-E72D297353CC}">
              <c16:uniqueId val="{00000000-0DC4-934A-BD6B-B15E5FBB71DB}"/>
            </c:ext>
          </c:extLst>
        </c:ser>
        <c:ser>
          <c:idx val="1"/>
          <c:order val="1"/>
          <c:tx>
            <c:strRef>
              <c:f>'Data for Graphs'!$A$47</c:f>
              <c:strCache>
                <c:ptCount val="1"/>
                <c:pt idx="0">
                  <c:v>Resident Dailies per round</c:v>
                </c:pt>
              </c:strCache>
            </c:strRef>
          </c:tx>
          <c:spPr>
            <a:solidFill>
              <a:schemeClr val="accent2"/>
            </a:solidFill>
            <a:ln>
              <a:noFill/>
            </a:ln>
            <a:effectLst/>
          </c:spPr>
          <c:invertIfNegative val="0"/>
          <c:cat>
            <c:strRef>
              <c:f>'Data for Graphs'!$B$2:$M$2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 for Graphs'!$B$47:$M$47</c:f>
              <c:numCache>
                <c:formatCode>_(* #,##0.00_);_(* \(#,##0.00\);_(* "-"??_);_(@_)</c:formatCode>
                <c:ptCount val="12"/>
                <c:pt idx="0">
                  <c:v>48.377813504823152</c:v>
                </c:pt>
                <c:pt idx="1">
                  <c:v>47.922448979591834</c:v>
                </c:pt>
                <c:pt idx="2">
                  <c:v>46.101228948566224</c:v>
                </c:pt>
                <c:pt idx="3">
                  <c:v>46.713194103194098</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1-0DC4-934A-BD6B-B15E5FBB71DB}"/>
            </c:ext>
          </c:extLst>
        </c:ser>
        <c:ser>
          <c:idx val="2"/>
          <c:order val="2"/>
          <c:tx>
            <c:strRef>
              <c:f>'Data for Graphs'!$A$48</c:f>
              <c:strCache>
                <c:ptCount val="1"/>
                <c:pt idx="0">
                  <c:v>RCI Sales/Preferred Guest</c:v>
                </c:pt>
              </c:strCache>
            </c:strRef>
          </c:tx>
          <c:spPr>
            <a:solidFill>
              <a:schemeClr val="accent3"/>
            </a:solidFill>
            <a:ln>
              <a:noFill/>
            </a:ln>
            <a:effectLst/>
          </c:spPr>
          <c:invertIfNegative val="0"/>
          <c:cat>
            <c:strRef>
              <c:f>'Data for Graphs'!$B$2:$M$2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 for Graphs'!$B$48:$M$48</c:f>
              <c:numCache>
                <c:formatCode>_(* #,##0.00_);_(* \(#,##0.00\);_(* "-"??_);_(@_)</c:formatCode>
                <c:ptCount val="12"/>
                <c:pt idx="0">
                  <c:v>25</c:v>
                </c:pt>
                <c:pt idx="1">
                  <c:v>25</c:v>
                </c:pt>
                <c:pt idx="2">
                  <c:v>25</c:v>
                </c:pt>
                <c:pt idx="3">
                  <c:v>25</c:v>
                </c:pt>
              </c:numCache>
            </c:numRef>
          </c:val>
          <c:extLst>
            <c:ext xmlns:c16="http://schemas.microsoft.com/office/drawing/2014/chart" uri="{C3380CC4-5D6E-409C-BE32-E72D297353CC}">
              <c16:uniqueId val="{00000002-0DC4-934A-BD6B-B15E5FBB71DB}"/>
            </c:ext>
          </c:extLst>
        </c:ser>
        <c:ser>
          <c:idx val="3"/>
          <c:order val="3"/>
          <c:tx>
            <c:strRef>
              <c:f>'Data for Graphs'!$A$49</c:f>
              <c:strCache>
                <c:ptCount val="1"/>
                <c:pt idx="0">
                  <c:v>High School Rounds</c:v>
                </c:pt>
              </c:strCache>
            </c:strRef>
          </c:tx>
          <c:spPr>
            <a:solidFill>
              <a:schemeClr val="accent4"/>
            </a:solidFill>
            <a:ln>
              <a:noFill/>
            </a:ln>
            <a:effectLst/>
          </c:spPr>
          <c:invertIfNegative val="0"/>
          <c:cat>
            <c:strRef>
              <c:f>'Data for Graphs'!$B$2:$M$2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 for Graphs'!$B$49:$M$49</c:f>
              <c:numCache>
                <c:formatCode>_(* #,##0.00_);_(* \(#,##0.00\);_(* "-"??_);_(@_)</c:formatCode>
                <c:ptCount val="12"/>
                <c:pt idx="0">
                  <c:v>26.529411764705884</c:v>
                </c:pt>
                <c:pt idx="1">
                  <c:v>26.035714285714285</c:v>
                </c:pt>
                <c:pt idx="2">
                  <c:v>24.941470588235294</c:v>
                </c:pt>
                <c:pt idx="3">
                  <c:v>27.302325581395348</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3-0DC4-934A-BD6B-B15E5FBB71DB}"/>
            </c:ext>
          </c:extLst>
        </c:ser>
        <c:ser>
          <c:idx val="4"/>
          <c:order val="4"/>
          <c:tx>
            <c:strRef>
              <c:f>'Data for Graphs'!$A$50</c:f>
              <c:strCache>
                <c:ptCount val="1"/>
                <c:pt idx="0">
                  <c:v>Golf Now</c:v>
                </c:pt>
              </c:strCache>
            </c:strRef>
          </c:tx>
          <c:spPr>
            <a:solidFill>
              <a:schemeClr val="accent5"/>
            </a:solidFill>
            <a:ln>
              <a:noFill/>
            </a:ln>
            <a:effectLst/>
          </c:spPr>
          <c:invertIfNegative val="0"/>
          <c:cat>
            <c:strRef>
              <c:f>'Data for Graphs'!$B$2:$M$2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 for Graphs'!$B$50:$M$50</c:f>
              <c:numCache>
                <c:formatCode>_(* #,##0.00_);_(* \(#,##0.00\);_(* "-"??_);_(@_)</c:formatCode>
                <c:ptCount val="12"/>
                <c:pt idx="0">
                  <c:v>70.082840236686394</c:v>
                </c:pt>
                <c:pt idx="1">
                  <c:v>60.345147058823535</c:v>
                </c:pt>
                <c:pt idx="2">
                  <c:v>61.108885793871863</c:v>
                </c:pt>
                <c:pt idx="3">
                  <c:v>65.145714285714291</c:v>
                </c:pt>
              </c:numCache>
            </c:numRef>
          </c:val>
          <c:extLst>
            <c:ext xmlns:c16="http://schemas.microsoft.com/office/drawing/2014/chart" uri="{C3380CC4-5D6E-409C-BE32-E72D297353CC}">
              <c16:uniqueId val="{00000004-0DC4-934A-BD6B-B15E5FBB71DB}"/>
            </c:ext>
          </c:extLst>
        </c:ser>
        <c:ser>
          <c:idx val="5"/>
          <c:order val="5"/>
          <c:tx>
            <c:strRef>
              <c:f>'Data for Graphs'!$A$51</c:f>
              <c:strCache>
                <c:ptCount val="1"/>
                <c:pt idx="0">
                  <c:v>Non-Resident dailies per round</c:v>
                </c:pt>
              </c:strCache>
            </c:strRef>
          </c:tx>
          <c:spPr>
            <a:solidFill>
              <a:schemeClr val="accent6"/>
            </a:solidFill>
            <a:ln>
              <a:noFill/>
            </a:ln>
            <a:effectLst/>
          </c:spPr>
          <c:invertIfNegative val="0"/>
          <c:cat>
            <c:strRef>
              <c:f>'Data for Graphs'!$B$2:$M$2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 for Graphs'!$B$51:$M$51</c:f>
              <c:numCache>
                <c:formatCode>_(* #,##0.00_);_(* \(#,##0.00\);_(* "-"??_);_(@_)</c:formatCode>
                <c:ptCount val="12"/>
                <c:pt idx="0">
                  <c:v>49.743376068376072</c:v>
                </c:pt>
                <c:pt idx="1">
                  <c:v>63.137500000000003</c:v>
                </c:pt>
                <c:pt idx="2">
                  <c:v>63.516791979949851</c:v>
                </c:pt>
                <c:pt idx="3">
                  <c:v>52.427780040733154</c:v>
                </c:pt>
              </c:numCache>
            </c:numRef>
          </c:val>
          <c:extLst>
            <c:ext xmlns:c16="http://schemas.microsoft.com/office/drawing/2014/chart" uri="{C3380CC4-5D6E-409C-BE32-E72D297353CC}">
              <c16:uniqueId val="{00000005-0DC4-934A-BD6B-B15E5FBB71DB}"/>
            </c:ext>
          </c:extLst>
        </c:ser>
        <c:ser>
          <c:idx val="6"/>
          <c:order val="6"/>
          <c:tx>
            <c:strRef>
              <c:f>'Data for Graphs'!$A$52</c:f>
              <c:strCache>
                <c:ptCount val="1"/>
                <c:pt idx="0">
                  <c:v>Outings per round</c:v>
                </c:pt>
              </c:strCache>
            </c:strRef>
          </c:tx>
          <c:spPr>
            <a:solidFill>
              <a:schemeClr val="accent1">
                <a:lumMod val="60000"/>
              </a:schemeClr>
            </a:solidFill>
            <a:ln>
              <a:noFill/>
            </a:ln>
            <a:effectLst/>
          </c:spPr>
          <c:invertIfNegative val="0"/>
          <c:cat>
            <c:strRef>
              <c:f>'Data for Graphs'!$B$2:$M$2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 for Graphs'!$B$52:$M$52</c:f>
              <c:numCache>
                <c:formatCode>_(* #,##0.00_);_(* \(#,##0.00\);_(* "-"??_);_(@_)</c:formatCode>
                <c:ptCount val="12"/>
                <c:pt idx="0">
                  <c:v>0</c:v>
                </c:pt>
                <c:pt idx="1">
                  <c:v>0</c:v>
                </c:pt>
                <c:pt idx="2">
                  <c:v>47.123966942148762</c:v>
                </c:pt>
                <c:pt idx="3">
                  <c:v>41.630489130434782</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6-0DC4-934A-BD6B-B15E5FBB71DB}"/>
            </c:ext>
          </c:extLst>
        </c:ser>
        <c:dLbls>
          <c:showLegendKey val="0"/>
          <c:showVal val="0"/>
          <c:showCatName val="0"/>
          <c:showSerName val="0"/>
          <c:showPercent val="0"/>
          <c:showBubbleSize val="0"/>
        </c:dLbls>
        <c:gapWidth val="219"/>
        <c:overlap val="-27"/>
        <c:axId val="336454584"/>
        <c:axId val="336454976"/>
        <c:extLst/>
      </c:barChart>
      <c:catAx>
        <c:axId val="336454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70C0"/>
                </a:solidFill>
                <a:latin typeface="+mn-lt"/>
                <a:ea typeface="+mn-ea"/>
                <a:cs typeface="+mn-cs"/>
              </a:defRPr>
            </a:pPr>
            <a:endParaRPr lang="en-US"/>
          </a:p>
        </c:txPr>
        <c:crossAx val="336454976"/>
        <c:crosses val="autoZero"/>
        <c:auto val="1"/>
        <c:lblAlgn val="ctr"/>
        <c:lblOffset val="100"/>
        <c:noMultiLvlLbl val="0"/>
      </c:catAx>
      <c:valAx>
        <c:axId val="33645497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70C0"/>
                </a:solidFill>
                <a:latin typeface="+mn-lt"/>
                <a:ea typeface="+mn-ea"/>
                <a:cs typeface="+mn-cs"/>
              </a:defRPr>
            </a:pPr>
            <a:endParaRPr lang="en-US"/>
          </a:p>
        </c:txPr>
        <c:crossAx val="3364545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rgbClr val="0070C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800">
          <a:solidFill>
            <a:srgbClr val="0070C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numRef>
              <c:f>'Golf Now'!$O$1:$U$1</c:f>
              <c:numCache>
                <c:formatCode>General</c:formatCode>
                <c:ptCount val="7"/>
                <c:pt idx="0">
                  <c:v>2022</c:v>
                </c:pt>
                <c:pt idx="1">
                  <c:v>2021</c:v>
                </c:pt>
                <c:pt idx="2">
                  <c:v>2020</c:v>
                </c:pt>
                <c:pt idx="3">
                  <c:v>2019</c:v>
                </c:pt>
                <c:pt idx="4">
                  <c:v>2018</c:v>
                </c:pt>
                <c:pt idx="5">
                  <c:v>2017</c:v>
                </c:pt>
                <c:pt idx="6">
                  <c:v>2016</c:v>
                </c:pt>
              </c:numCache>
            </c:numRef>
          </c:cat>
          <c:val>
            <c:numRef>
              <c:f>'Golf Now'!$O$16:$U$16</c:f>
              <c:numCache>
                <c:formatCode>_("$"* #,##0_);_("$"* \(#,##0\);_("$"* "-"??_);_(@_)</c:formatCode>
                <c:ptCount val="7"/>
                <c:pt idx="0">
                  <c:v>71992</c:v>
                </c:pt>
                <c:pt idx="1">
                  <c:v>61282</c:v>
                </c:pt>
                <c:pt idx="2">
                  <c:v>21923</c:v>
                </c:pt>
                <c:pt idx="3">
                  <c:v>20613</c:v>
                </c:pt>
                <c:pt idx="4">
                  <c:v>18263.020000000004</c:v>
                </c:pt>
                <c:pt idx="5">
                  <c:v>20300.390000000003</c:v>
                </c:pt>
                <c:pt idx="6">
                  <c:v>29674.149999999994</c:v>
                </c:pt>
              </c:numCache>
            </c:numRef>
          </c:val>
          <c:extLst>
            <c:ext xmlns:c16="http://schemas.microsoft.com/office/drawing/2014/chart" uri="{C3380CC4-5D6E-409C-BE32-E72D297353CC}">
              <c16:uniqueId val="{00000000-7062-114D-A4BF-81F9FEF56AD2}"/>
            </c:ext>
          </c:extLst>
        </c:ser>
        <c:dLbls>
          <c:showLegendKey val="0"/>
          <c:showVal val="0"/>
          <c:showCatName val="0"/>
          <c:showSerName val="0"/>
          <c:showPercent val="0"/>
          <c:showBubbleSize val="0"/>
        </c:dLbls>
        <c:gapWidth val="182"/>
        <c:axId val="336456152"/>
        <c:axId val="336456544"/>
      </c:barChart>
      <c:catAx>
        <c:axId val="336456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rgbClr val="0070C0"/>
                </a:solidFill>
                <a:latin typeface="+mn-lt"/>
                <a:ea typeface="+mn-ea"/>
                <a:cs typeface="+mn-cs"/>
              </a:defRPr>
            </a:pPr>
            <a:endParaRPr lang="en-US"/>
          </a:p>
        </c:txPr>
        <c:crossAx val="336456544"/>
        <c:crosses val="autoZero"/>
        <c:auto val="1"/>
        <c:lblAlgn val="ctr"/>
        <c:lblOffset val="100"/>
        <c:noMultiLvlLbl val="0"/>
      </c:catAx>
      <c:valAx>
        <c:axId val="336456544"/>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0070C0"/>
                </a:solidFill>
                <a:latin typeface="+mn-lt"/>
                <a:ea typeface="+mn-ea"/>
                <a:cs typeface="+mn-cs"/>
              </a:defRPr>
            </a:pPr>
            <a:endParaRPr lang="en-US"/>
          </a:p>
        </c:txPr>
        <c:crossAx val="336456152"/>
        <c:crosses val="autoZero"/>
        <c:crossBetween val="between"/>
      </c:valAx>
      <c:spPr>
        <a:noFill/>
        <a:ln>
          <a:noFill/>
        </a:ln>
        <a:effectLst/>
      </c:spPr>
    </c:plotArea>
    <c:plotVisOnly val="1"/>
    <c:dispBlanksAs val="gap"/>
    <c:showDLblsOverMax val="0"/>
  </c:chart>
  <c:spPr>
    <a:noFill/>
    <a:ln>
      <a:noFill/>
    </a:ln>
    <a:effectLst/>
  </c:spPr>
  <c:txPr>
    <a:bodyPr/>
    <a:lstStyle/>
    <a:p>
      <a:pPr>
        <a:defRPr sz="2400">
          <a:solidFill>
            <a:srgbClr val="0070C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'Golf Now'!$A$36:$A$41</c:f>
              <c:numCache>
                <c:formatCode>General</c:formatCode>
                <c:ptCount val="6"/>
                <c:pt idx="0">
                  <c:v>2021</c:v>
                </c:pt>
                <c:pt idx="1">
                  <c:v>2020</c:v>
                </c:pt>
                <c:pt idx="2">
                  <c:v>2019</c:v>
                </c:pt>
                <c:pt idx="3">
                  <c:v>2018</c:v>
                </c:pt>
                <c:pt idx="4">
                  <c:v>2017</c:v>
                </c:pt>
                <c:pt idx="5">
                  <c:v>2017</c:v>
                </c:pt>
              </c:numCache>
            </c:numRef>
          </c:cat>
          <c:val>
            <c:numRef>
              <c:f>'Golf Now'!$D$36:$D$41</c:f>
              <c:numCache>
                <c:formatCode>_(* #,##0.00_);_(* \(#,##0.00\);_(* "-"??_);_(@_)</c:formatCode>
                <c:ptCount val="6"/>
                <c:pt idx="0">
                  <c:v>46.871140691440189</c:v>
                </c:pt>
                <c:pt idx="1">
                  <c:v>45.123771834061138</c:v>
                </c:pt>
                <c:pt idx="2">
                  <c:v>27.803553469661416</c:v>
                </c:pt>
                <c:pt idx="3">
                  <c:v>19.312125328330204</c:v>
                </c:pt>
                <c:pt idx="4">
                  <c:v>20.972715158245425</c:v>
                </c:pt>
                <c:pt idx="5">
                  <c:v>20.972715158245425</c:v>
                </c:pt>
              </c:numCache>
            </c:numRef>
          </c:val>
          <c:extLst>
            <c:ext xmlns:c16="http://schemas.microsoft.com/office/drawing/2014/chart" uri="{C3380CC4-5D6E-409C-BE32-E72D297353CC}">
              <c16:uniqueId val="{00000000-4878-FA4B-999C-41C46091D78C}"/>
            </c:ext>
          </c:extLst>
        </c:ser>
        <c:dLbls>
          <c:dLblPos val="outEnd"/>
          <c:showLegendKey val="0"/>
          <c:showVal val="1"/>
          <c:showCatName val="0"/>
          <c:showSerName val="0"/>
          <c:showPercent val="0"/>
          <c:showBubbleSize val="0"/>
        </c:dLbls>
        <c:gapWidth val="182"/>
        <c:axId val="336457328"/>
        <c:axId val="336457720"/>
      </c:barChart>
      <c:catAx>
        <c:axId val="33645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70C0"/>
                </a:solidFill>
                <a:latin typeface="+mn-lt"/>
                <a:ea typeface="+mn-ea"/>
                <a:cs typeface="+mn-cs"/>
              </a:defRPr>
            </a:pPr>
            <a:endParaRPr lang="en-US"/>
          </a:p>
        </c:txPr>
        <c:crossAx val="336457720"/>
        <c:crosses val="autoZero"/>
        <c:auto val="1"/>
        <c:lblAlgn val="ctr"/>
        <c:lblOffset val="100"/>
        <c:noMultiLvlLbl val="0"/>
      </c:catAx>
      <c:valAx>
        <c:axId val="336457720"/>
        <c:scaling>
          <c:orientation val="minMax"/>
        </c:scaling>
        <c:delete val="0"/>
        <c:axPos val="b"/>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70C0"/>
                </a:solidFill>
                <a:latin typeface="+mn-lt"/>
                <a:ea typeface="+mn-ea"/>
                <a:cs typeface="+mn-cs"/>
              </a:defRPr>
            </a:pPr>
            <a:endParaRPr lang="en-US"/>
          </a:p>
        </c:txPr>
        <c:crossAx val="336457328"/>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rgbClr val="0070C0"/>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'Golf Revenue Exp Graph'!$A$3</c:f>
              <c:strCache>
                <c:ptCount val="1"/>
                <c:pt idx="0">
                  <c:v>Revenue</c:v>
                </c:pt>
              </c:strCache>
            </c:strRef>
          </c:tx>
          <c:spPr>
            <a:solidFill>
              <a:schemeClr val="accent1"/>
            </a:solidFill>
            <a:ln>
              <a:noFill/>
            </a:ln>
            <a:effectLst/>
          </c:spPr>
          <c:invertIfNegative val="0"/>
          <c:cat>
            <c:multiLvlStrRef>
              <c:f>'Golf Revenue Exp Graph'!$B$1:$C$2</c:f>
              <c:multiLvlStrCache>
                <c:ptCount val="2"/>
                <c:lvl>
                  <c:pt idx="0">
                    <c:v>Actual</c:v>
                  </c:pt>
                  <c:pt idx="1">
                    <c:v>Budget</c:v>
                  </c:pt>
                </c:lvl>
                <c:lvl>
                  <c:pt idx="0">
                    <c:v>Month to Date</c:v>
                  </c:pt>
                </c:lvl>
              </c:multiLvlStrCache>
            </c:multiLvlStrRef>
          </c:cat>
          <c:val>
            <c:numRef>
              <c:f>'Golf Revenue Exp Graph'!$B$3:$C$3</c:f>
              <c:numCache>
                <c:formatCode>#,##0_);\(#,##0\)</c:formatCode>
                <c:ptCount val="2"/>
                <c:pt idx="0">
                  <c:v>247624.06999999998</c:v>
                </c:pt>
                <c:pt idx="1">
                  <c:v>246371</c:v>
                </c:pt>
              </c:numCache>
            </c:numRef>
          </c:val>
          <c:extLst>
            <c:ext xmlns:c16="http://schemas.microsoft.com/office/drawing/2014/chart" uri="{C3380CC4-5D6E-409C-BE32-E72D297353CC}">
              <c16:uniqueId val="{00000000-F063-F447-92E9-D513426207F7}"/>
            </c:ext>
          </c:extLst>
        </c:ser>
        <c:ser>
          <c:idx val="1"/>
          <c:order val="1"/>
          <c:tx>
            <c:strRef>
              <c:f>'Golf Revenue Exp Graph'!$A$4</c:f>
              <c:strCache>
                <c:ptCount val="1"/>
                <c:pt idx="0">
                  <c:v>COS</c:v>
                </c:pt>
              </c:strCache>
            </c:strRef>
          </c:tx>
          <c:spPr>
            <a:solidFill>
              <a:schemeClr val="accent2"/>
            </a:solidFill>
            <a:ln>
              <a:noFill/>
            </a:ln>
            <a:effectLst/>
          </c:spPr>
          <c:invertIfNegative val="0"/>
          <c:cat>
            <c:multiLvlStrRef>
              <c:f>'Golf Revenue Exp Graph'!$B$1:$C$2</c:f>
              <c:multiLvlStrCache>
                <c:ptCount val="2"/>
                <c:lvl>
                  <c:pt idx="0">
                    <c:v>Actual</c:v>
                  </c:pt>
                  <c:pt idx="1">
                    <c:v>Budget</c:v>
                  </c:pt>
                </c:lvl>
                <c:lvl>
                  <c:pt idx="0">
                    <c:v>Month to Date</c:v>
                  </c:pt>
                </c:lvl>
              </c:multiLvlStrCache>
            </c:multiLvlStrRef>
          </c:cat>
          <c:val>
            <c:numRef>
              <c:f>'Golf Revenue Exp Graph'!$B$4:$C$4</c:f>
              <c:numCache>
                <c:formatCode>#,##0_);\(#,##0\)</c:formatCode>
                <c:ptCount val="2"/>
                <c:pt idx="0">
                  <c:v>23611.079999999998</c:v>
                </c:pt>
                <c:pt idx="1">
                  <c:v>10910</c:v>
                </c:pt>
              </c:numCache>
            </c:numRef>
          </c:val>
          <c:extLst>
            <c:ext xmlns:c16="http://schemas.microsoft.com/office/drawing/2014/chart" uri="{C3380CC4-5D6E-409C-BE32-E72D297353CC}">
              <c16:uniqueId val="{00000001-F063-F447-92E9-D513426207F7}"/>
            </c:ext>
          </c:extLst>
        </c:ser>
        <c:ser>
          <c:idx val="2"/>
          <c:order val="2"/>
          <c:tx>
            <c:strRef>
              <c:f>'Golf Revenue Exp Graph'!$A$5</c:f>
              <c:strCache>
                <c:ptCount val="1"/>
                <c:pt idx="0">
                  <c:v>Expenses</c:v>
                </c:pt>
              </c:strCache>
            </c:strRef>
          </c:tx>
          <c:spPr>
            <a:solidFill>
              <a:schemeClr val="accent3"/>
            </a:solidFill>
            <a:ln>
              <a:noFill/>
            </a:ln>
            <a:effectLst/>
          </c:spPr>
          <c:invertIfNegative val="0"/>
          <c:cat>
            <c:multiLvlStrRef>
              <c:f>'Golf Revenue Exp Graph'!$B$1:$C$2</c:f>
              <c:multiLvlStrCache>
                <c:ptCount val="2"/>
                <c:lvl>
                  <c:pt idx="0">
                    <c:v>Actual</c:v>
                  </c:pt>
                  <c:pt idx="1">
                    <c:v>Budget</c:v>
                  </c:pt>
                </c:lvl>
                <c:lvl>
                  <c:pt idx="0">
                    <c:v>Month to Date</c:v>
                  </c:pt>
                </c:lvl>
              </c:multiLvlStrCache>
            </c:multiLvlStrRef>
          </c:cat>
          <c:val>
            <c:numRef>
              <c:f>'Golf Revenue Exp Graph'!$B$5:$C$5</c:f>
              <c:numCache>
                <c:formatCode>#,##0_);\(#,##0\)</c:formatCode>
                <c:ptCount val="2"/>
                <c:pt idx="0">
                  <c:v>276310.68000000005</c:v>
                </c:pt>
                <c:pt idx="1">
                  <c:v>290377</c:v>
                </c:pt>
              </c:numCache>
            </c:numRef>
          </c:val>
          <c:extLst>
            <c:ext xmlns:c16="http://schemas.microsoft.com/office/drawing/2014/chart" uri="{C3380CC4-5D6E-409C-BE32-E72D297353CC}">
              <c16:uniqueId val="{00000002-F063-F447-92E9-D513426207F7}"/>
            </c:ext>
          </c:extLst>
        </c:ser>
        <c:ser>
          <c:idx val="3"/>
          <c:order val="3"/>
          <c:tx>
            <c:strRef>
              <c:f>'Golf Revenue Exp Graph'!$A$6</c:f>
              <c:strCache>
                <c:ptCount val="1"/>
                <c:pt idx="0">
                  <c:v>Net Profit</c:v>
                </c:pt>
              </c:strCache>
            </c:strRef>
          </c:tx>
          <c:spPr>
            <a:solidFill>
              <a:schemeClr val="accent4"/>
            </a:solidFill>
            <a:ln>
              <a:noFill/>
            </a:ln>
            <a:effectLst/>
          </c:spPr>
          <c:invertIfNegative val="0"/>
          <c:cat>
            <c:multiLvlStrRef>
              <c:f>'Golf Revenue Exp Graph'!$B$1:$C$2</c:f>
              <c:multiLvlStrCache>
                <c:ptCount val="2"/>
                <c:lvl>
                  <c:pt idx="0">
                    <c:v>Actual</c:v>
                  </c:pt>
                  <c:pt idx="1">
                    <c:v>Budget</c:v>
                  </c:pt>
                </c:lvl>
                <c:lvl>
                  <c:pt idx="0">
                    <c:v>Month to Date</c:v>
                  </c:pt>
                </c:lvl>
              </c:multiLvlStrCache>
            </c:multiLvlStrRef>
          </c:cat>
          <c:val>
            <c:numRef>
              <c:f>'Golf Revenue Exp Graph'!$B$6:$C$6</c:f>
              <c:numCache>
                <c:formatCode>#,##0_);\(#,##0\)</c:formatCode>
                <c:ptCount val="2"/>
                <c:pt idx="0">
                  <c:v>-52297.690000000061</c:v>
                </c:pt>
                <c:pt idx="1">
                  <c:v>-54916</c:v>
                </c:pt>
              </c:numCache>
            </c:numRef>
          </c:val>
          <c:extLst>
            <c:ext xmlns:c16="http://schemas.microsoft.com/office/drawing/2014/chart" uri="{C3380CC4-5D6E-409C-BE32-E72D297353CC}">
              <c16:uniqueId val="{00000003-F063-F447-92E9-D513426207F7}"/>
            </c:ext>
          </c:extLst>
        </c:ser>
        <c:dLbls>
          <c:showLegendKey val="0"/>
          <c:showVal val="0"/>
          <c:showCatName val="0"/>
          <c:showSerName val="0"/>
          <c:showPercent val="0"/>
          <c:showBubbleSize val="0"/>
        </c:dLbls>
        <c:gapWidth val="182"/>
        <c:axId val="336458504"/>
        <c:axId val="336458896"/>
      </c:barChart>
      <c:catAx>
        <c:axId val="33645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70C0"/>
                </a:solidFill>
                <a:latin typeface="+mn-lt"/>
                <a:ea typeface="+mn-ea"/>
                <a:cs typeface="+mn-cs"/>
              </a:defRPr>
            </a:pPr>
            <a:endParaRPr lang="en-US"/>
          </a:p>
        </c:txPr>
        <c:crossAx val="336458896"/>
        <c:crosses val="autoZero"/>
        <c:auto val="1"/>
        <c:lblAlgn val="ctr"/>
        <c:lblOffset val="100"/>
        <c:noMultiLvlLbl val="0"/>
      </c:catAx>
      <c:valAx>
        <c:axId val="336458896"/>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70C0"/>
                </a:solidFill>
                <a:latin typeface="+mn-lt"/>
                <a:ea typeface="+mn-ea"/>
                <a:cs typeface="+mn-cs"/>
              </a:defRPr>
            </a:pPr>
            <a:endParaRPr lang="en-US"/>
          </a:p>
        </c:txPr>
        <c:crossAx val="3364585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rgbClr val="0070C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800">
          <a:solidFill>
            <a:srgbClr val="0070C0"/>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'Golf Revenue Exp Graph'!$A$3</c:f>
              <c:strCache>
                <c:ptCount val="1"/>
                <c:pt idx="0">
                  <c:v>Revenue</c:v>
                </c:pt>
              </c:strCache>
            </c:strRef>
          </c:tx>
          <c:spPr>
            <a:solidFill>
              <a:schemeClr val="accent1"/>
            </a:solidFill>
            <a:ln>
              <a:noFill/>
            </a:ln>
            <a:effectLst/>
          </c:spPr>
          <c:invertIfNegative val="0"/>
          <c:cat>
            <c:multiLvlStrRef>
              <c:f>'Golf Revenue Exp Graph'!$D$1:$E$2</c:f>
              <c:multiLvlStrCache>
                <c:ptCount val="2"/>
                <c:lvl>
                  <c:pt idx="0">
                    <c:v>Actual</c:v>
                  </c:pt>
                  <c:pt idx="1">
                    <c:v>Budget</c:v>
                  </c:pt>
                </c:lvl>
                <c:lvl>
                  <c:pt idx="0">
                    <c:v>Year to Date</c:v>
                  </c:pt>
                </c:lvl>
              </c:multiLvlStrCache>
            </c:multiLvlStrRef>
          </c:cat>
          <c:val>
            <c:numRef>
              <c:f>'Golf Revenue Exp Graph'!$D$3:$E$3</c:f>
              <c:numCache>
                <c:formatCode>#,##0_);\(#,##0\)</c:formatCode>
                <c:ptCount val="2"/>
                <c:pt idx="0">
                  <c:v>561873.38</c:v>
                </c:pt>
                <c:pt idx="1">
                  <c:v>582898</c:v>
                </c:pt>
              </c:numCache>
            </c:numRef>
          </c:val>
          <c:extLst>
            <c:ext xmlns:c16="http://schemas.microsoft.com/office/drawing/2014/chart" uri="{C3380CC4-5D6E-409C-BE32-E72D297353CC}">
              <c16:uniqueId val="{00000000-AD72-C841-85F8-8C0F1084D874}"/>
            </c:ext>
          </c:extLst>
        </c:ser>
        <c:ser>
          <c:idx val="1"/>
          <c:order val="1"/>
          <c:tx>
            <c:strRef>
              <c:f>'Golf Revenue Exp Graph'!$A$4</c:f>
              <c:strCache>
                <c:ptCount val="1"/>
                <c:pt idx="0">
                  <c:v>COS</c:v>
                </c:pt>
              </c:strCache>
            </c:strRef>
          </c:tx>
          <c:spPr>
            <a:solidFill>
              <a:schemeClr val="accent2"/>
            </a:solidFill>
            <a:ln>
              <a:noFill/>
            </a:ln>
            <a:effectLst/>
          </c:spPr>
          <c:invertIfNegative val="0"/>
          <c:cat>
            <c:multiLvlStrRef>
              <c:f>'Golf Revenue Exp Graph'!$D$1:$E$2</c:f>
              <c:multiLvlStrCache>
                <c:ptCount val="2"/>
                <c:lvl>
                  <c:pt idx="0">
                    <c:v>Actual</c:v>
                  </c:pt>
                  <c:pt idx="1">
                    <c:v>Budget</c:v>
                  </c:pt>
                </c:lvl>
                <c:lvl>
                  <c:pt idx="0">
                    <c:v>Year to Date</c:v>
                  </c:pt>
                </c:lvl>
              </c:multiLvlStrCache>
            </c:multiLvlStrRef>
          </c:cat>
          <c:val>
            <c:numRef>
              <c:f>'Golf Revenue Exp Graph'!$D$4:$E$4</c:f>
              <c:numCache>
                <c:formatCode>#,##0_);\(#,##0\)</c:formatCode>
                <c:ptCount val="2"/>
                <c:pt idx="0">
                  <c:v>43896.020000000004</c:v>
                </c:pt>
                <c:pt idx="1">
                  <c:v>22120</c:v>
                </c:pt>
              </c:numCache>
            </c:numRef>
          </c:val>
          <c:extLst>
            <c:ext xmlns:c16="http://schemas.microsoft.com/office/drawing/2014/chart" uri="{C3380CC4-5D6E-409C-BE32-E72D297353CC}">
              <c16:uniqueId val="{00000001-AD72-C841-85F8-8C0F1084D874}"/>
            </c:ext>
          </c:extLst>
        </c:ser>
        <c:ser>
          <c:idx val="2"/>
          <c:order val="2"/>
          <c:tx>
            <c:strRef>
              <c:f>'Golf Revenue Exp Graph'!$A$5</c:f>
              <c:strCache>
                <c:ptCount val="1"/>
                <c:pt idx="0">
                  <c:v>Expenses</c:v>
                </c:pt>
              </c:strCache>
            </c:strRef>
          </c:tx>
          <c:spPr>
            <a:solidFill>
              <a:schemeClr val="accent3"/>
            </a:solidFill>
            <a:ln>
              <a:noFill/>
            </a:ln>
            <a:effectLst/>
          </c:spPr>
          <c:invertIfNegative val="0"/>
          <c:cat>
            <c:multiLvlStrRef>
              <c:f>'Golf Revenue Exp Graph'!$D$1:$E$2</c:f>
              <c:multiLvlStrCache>
                <c:ptCount val="2"/>
                <c:lvl>
                  <c:pt idx="0">
                    <c:v>Actual</c:v>
                  </c:pt>
                  <c:pt idx="1">
                    <c:v>Budget</c:v>
                  </c:pt>
                </c:lvl>
                <c:lvl>
                  <c:pt idx="0">
                    <c:v>Year to Date</c:v>
                  </c:pt>
                </c:lvl>
              </c:multiLvlStrCache>
            </c:multiLvlStrRef>
          </c:cat>
          <c:val>
            <c:numRef>
              <c:f>'Golf Revenue Exp Graph'!$D$5:$E$5</c:f>
              <c:numCache>
                <c:formatCode>#,##0_);\(#,##0\)</c:formatCode>
                <c:ptCount val="2"/>
                <c:pt idx="0">
                  <c:v>690769.07</c:v>
                </c:pt>
                <c:pt idx="1">
                  <c:v>731006</c:v>
                </c:pt>
              </c:numCache>
            </c:numRef>
          </c:val>
          <c:extLst>
            <c:ext xmlns:c16="http://schemas.microsoft.com/office/drawing/2014/chart" uri="{C3380CC4-5D6E-409C-BE32-E72D297353CC}">
              <c16:uniqueId val="{00000002-AD72-C841-85F8-8C0F1084D874}"/>
            </c:ext>
          </c:extLst>
        </c:ser>
        <c:ser>
          <c:idx val="3"/>
          <c:order val="3"/>
          <c:tx>
            <c:strRef>
              <c:f>'Golf Revenue Exp Graph'!$A$6</c:f>
              <c:strCache>
                <c:ptCount val="1"/>
                <c:pt idx="0">
                  <c:v>Net Profit</c:v>
                </c:pt>
              </c:strCache>
            </c:strRef>
          </c:tx>
          <c:spPr>
            <a:solidFill>
              <a:schemeClr val="accent4"/>
            </a:solidFill>
            <a:ln>
              <a:noFill/>
            </a:ln>
            <a:effectLst/>
          </c:spPr>
          <c:invertIfNegative val="0"/>
          <c:cat>
            <c:multiLvlStrRef>
              <c:f>'Golf Revenue Exp Graph'!$D$1:$E$2</c:f>
              <c:multiLvlStrCache>
                <c:ptCount val="2"/>
                <c:lvl>
                  <c:pt idx="0">
                    <c:v>Actual</c:v>
                  </c:pt>
                  <c:pt idx="1">
                    <c:v>Budget</c:v>
                  </c:pt>
                </c:lvl>
                <c:lvl>
                  <c:pt idx="0">
                    <c:v>Year to Date</c:v>
                  </c:pt>
                </c:lvl>
              </c:multiLvlStrCache>
            </c:multiLvlStrRef>
          </c:cat>
          <c:val>
            <c:numRef>
              <c:f>'Golf Revenue Exp Graph'!$D$6:$E$6</c:f>
              <c:numCache>
                <c:formatCode>#,##0_);\(#,##0\)</c:formatCode>
                <c:ptCount val="2"/>
                <c:pt idx="0">
                  <c:v>-172791.70999999996</c:v>
                </c:pt>
                <c:pt idx="1">
                  <c:v>-170228</c:v>
                </c:pt>
              </c:numCache>
            </c:numRef>
          </c:val>
          <c:extLst>
            <c:ext xmlns:c16="http://schemas.microsoft.com/office/drawing/2014/chart" uri="{C3380CC4-5D6E-409C-BE32-E72D297353CC}">
              <c16:uniqueId val="{00000003-AD72-C841-85F8-8C0F1084D874}"/>
            </c:ext>
          </c:extLst>
        </c:ser>
        <c:dLbls>
          <c:showLegendKey val="0"/>
          <c:showVal val="0"/>
          <c:showCatName val="0"/>
          <c:showSerName val="0"/>
          <c:showPercent val="0"/>
          <c:showBubbleSize val="0"/>
        </c:dLbls>
        <c:gapWidth val="182"/>
        <c:axId val="337318840"/>
        <c:axId val="337319232"/>
      </c:barChart>
      <c:catAx>
        <c:axId val="337318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70C0"/>
                </a:solidFill>
                <a:latin typeface="+mn-lt"/>
                <a:ea typeface="+mn-ea"/>
                <a:cs typeface="+mn-cs"/>
              </a:defRPr>
            </a:pPr>
            <a:endParaRPr lang="en-US"/>
          </a:p>
        </c:txPr>
        <c:crossAx val="337319232"/>
        <c:crosses val="autoZero"/>
        <c:auto val="1"/>
        <c:lblAlgn val="ctr"/>
        <c:lblOffset val="100"/>
        <c:noMultiLvlLbl val="0"/>
      </c:catAx>
      <c:valAx>
        <c:axId val="33731923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70C0"/>
                </a:solidFill>
                <a:latin typeface="+mn-lt"/>
                <a:ea typeface="+mn-ea"/>
                <a:cs typeface="+mn-cs"/>
              </a:defRPr>
            </a:pPr>
            <a:endParaRPr lang="en-US"/>
          </a:p>
        </c:txPr>
        <c:crossAx val="3373188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rgbClr val="0070C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800">
          <a:solidFill>
            <a:srgbClr val="0070C0"/>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'By cost center'!$A$3</c:f>
              <c:strCache>
                <c:ptCount val="1"/>
                <c:pt idx="0">
                  <c:v>Golf Fees less Golf Maintenance</c:v>
                </c:pt>
              </c:strCache>
            </c:strRef>
          </c:tx>
          <c:spPr>
            <a:solidFill>
              <a:schemeClr val="accent1"/>
            </a:solidFill>
            <a:ln>
              <a:noFill/>
            </a:ln>
            <a:effectLst/>
          </c:spPr>
          <c:invertIfNegative val="0"/>
          <c:cat>
            <c:multiLvlStrRef>
              <c:f>'By cost center'!$B$1:$G$2</c:f>
              <c:multiLvlStrCache>
                <c:ptCount val="6"/>
                <c:lvl>
                  <c:pt idx="0">
                    <c:v>March</c:v>
                  </c:pt>
                  <c:pt idx="1">
                    <c:v>March</c:v>
                  </c:pt>
                  <c:pt idx="2">
                    <c:v>March</c:v>
                  </c:pt>
                  <c:pt idx="3">
                    <c:v>YTD</c:v>
                  </c:pt>
                  <c:pt idx="4">
                    <c:v>YTD</c:v>
                  </c:pt>
                  <c:pt idx="5">
                    <c:v>YTD</c:v>
                  </c:pt>
                </c:lvl>
                <c:lvl>
                  <c:pt idx="0">
                    <c:v>Actual</c:v>
                  </c:pt>
                  <c:pt idx="1">
                    <c:v>Budgeted </c:v>
                  </c:pt>
                  <c:pt idx="2">
                    <c:v>Last Year</c:v>
                  </c:pt>
                  <c:pt idx="3">
                    <c:v>Actual</c:v>
                  </c:pt>
                  <c:pt idx="4">
                    <c:v>Budgeted</c:v>
                  </c:pt>
                  <c:pt idx="5">
                    <c:v>Last Year</c:v>
                  </c:pt>
                </c:lvl>
              </c:multiLvlStrCache>
            </c:multiLvlStrRef>
          </c:cat>
          <c:val>
            <c:numRef>
              <c:f>'By cost center'!$B$3:$G$3</c:f>
              <c:numCache>
                <c:formatCode>#,##0_);\(#,##0\)</c:formatCode>
                <c:ptCount val="6"/>
                <c:pt idx="0">
                  <c:v>-40447.100000000035</c:v>
                </c:pt>
                <c:pt idx="1">
                  <c:v>-26970</c:v>
                </c:pt>
                <c:pt idx="2">
                  <c:v>-52630.97000000003</c:v>
                </c:pt>
                <c:pt idx="3">
                  <c:v>-101000.21999999997</c:v>
                </c:pt>
                <c:pt idx="4">
                  <c:v>-74641</c:v>
                </c:pt>
                <c:pt idx="5">
                  <c:v>-48300.599999999919</c:v>
                </c:pt>
              </c:numCache>
            </c:numRef>
          </c:val>
          <c:extLst>
            <c:ext xmlns:c16="http://schemas.microsoft.com/office/drawing/2014/chart" uri="{C3380CC4-5D6E-409C-BE32-E72D297353CC}">
              <c16:uniqueId val="{00000000-E2A1-D24A-B59F-BB0669F60CB4}"/>
            </c:ext>
          </c:extLst>
        </c:ser>
        <c:ser>
          <c:idx val="1"/>
          <c:order val="1"/>
          <c:tx>
            <c:strRef>
              <c:f>'By cost center'!$A$4</c:f>
              <c:strCache>
                <c:ptCount val="1"/>
                <c:pt idx="0">
                  <c:v>Pro Shop</c:v>
                </c:pt>
              </c:strCache>
            </c:strRef>
          </c:tx>
          <c:spPr>
            <a:solidFill>
              <a:schemeClr val="accent2"/>
            </a:solidFill>
            <a:ln>
              <a:noFill/>
            </a:ln>
            <a:effectLst/>
          </c:spPr>
          <c:invertIfNegative val="0"/>
          <c:cat>
            <c:multiLvlStrRef>
              <c:f>'By cost center'!$B$1:$G$2</c:f>
              <c:multiLvlStrCache>
                <c:ptCount val="6"/>
                <c:lvl>
                  <c:pt idx="0">
                    <c:v>March</c:v>
                  </c:pt>
                  <c:pt idx="1">
                    <c:v>March</c:v>
                  </c:pt>
                  <c:pt idx="2">
                    <c:v>March</c:v>
                  </c:pt>
                  <c:pt idx="3">
                    <c:v>YTD</c:v>
                  </c:pt>
                  <c:pt idx="4">
                    <c:v>YTD</c:v>
                  </c:pt>
                  <c:pt idx="5">
                    <c:v>YTD</c:v>
                  </c:pt>
                </c:lvl>
                <c:lvl>
                  <c:pt idx="0">
                    <c:v>Actual</c:v>
                  </c:pt>
                  <c:pt idx="1">
                    <c:v>Budgeted </c:v>
                  </c:pt>
                  <c:pt idx="2">
                    <c:v>Last Year</c:v>
                  </c:pt>
                  <c:pt idx="3">
                    <c:v>Actual</c:v>
                  </c:pt>
                  <c:pt idx="4">
                    <c:v>Budgeted</c:v>
                  </c:pt>
                  <c:pt idx="5">
                    <c:v>Last Year</c:v>
                  </c:pt>
                </c:lvl>
              </c:multiLvlStrCache>
            </c:multiLvlStrRef>
          </c:cat>
          <c:val>
            <c:numRef>
              <c:f>'By cost center'!$B$4:$G$4</c:f>
              <c:numCache>
                <c:formatCode>#,##0_);\(#,##0\)</c:formatCode>
                <c:ptCount val="6"/>
                <c:pt idx="0">
                  <c:v>-25547.789999999994</c:v>
                </c:pt>
                <c:pt idx="1">
                  <c:v>-36255</c:v>
                </c:pt>
                <c:pt idx="2">
                  <c:v>-20984.819999999996</c:v>
                </c:pt>
                <c:pt idx="3">
                  <c:v>-85189.090000000026</c:v>
                </c:pt>
                <c:pt idx="4">
                  <c:v>-108577</c:v>
                </c:pt>
                <c:pt idx="5">
                  <c:v>-70310.75</c:v>
                </c:pt>
              </c:numCache>
            </c:numRef>
          </c:val>
          <c:extLst>
            <c:ext xmlns:c16="http://schemas.microsoft.com/office/drawing/2014/chart" uri="{C3380CC4-5D6E-409C-BE32-E72D297353CC}">
              <c16:uniqueId val="{00000001-E2A1-D24A-B59F-BB0669F60CB4}"/>
            </c:ext>
          </c:extLst>
        </c:ser>
        <c:ser>
          <c:idx val="2"/>
          <c:order val="2"/>
          <c:tx>
            <c:strRef>
              <c:f>'By cost center'!$A$5</c:f>
              <c:strCache>
                <c:ptCount val="1"/>
                <c:pt idx="0">
                  <c:v>Golf Carts</c:v>
                </c:pt>
              </c:strCache>
            </c:strRef>
          </c:tx>
          <c:spPr>
            <a:solidFill>
              <a:schemeClr val="accent3"/>
            </a:solidFill>
            <a:ln>
              <a:noFill/>
            </a:ln>
            <a:effectLst/>
          </c:spPr>
          <c:invertIfNegative val="0"/>
          <c:cat>
            <c:multiLvlStrRef>
              <c:f>'By cost center'!$B$1:$G$2</c:f>
              <c:multiLvlStrCache>
                <c:ptCount val="6"/>
                <c:lvl>
                  <c:pt idx="0">
                    <c:v>March</c:v>
                  </c:pt>
                  <c:pt idx="1">
                    <c:v>March</c:v>
                  </c:pt>
                  <c:pt idx="2">
                    <c:v>March</c:v>
                  </c:pt>
                  <c:pt idx="3">
                    <c:v>YTD</c:v>
                  </c:pt>
                  <c:pt idx="4">
                    <c:v>YTD</c:v>
                  </c:pt>
                  <c:pt idx="5">
                    <c:v>YTD</c:v>
                  </c:pt>
                </c:lvl>
                <c:lvl>
                  <c:pt idx="0">
                    <c:v>Actual</c:v>
                  </c:pt>
                  <c:pt idx="1">
                    <c:v>Budgeted </c:v>
                  </c:pt>
                  <c:pt idx="2">
                    <c:v>Last Year</c:v>
                  </c:pt>
                  <c:pt idx="3">
                    <c:v>Actual</c:v>
                  </c:pt>
                  <c:pt idx="4">
                    <c:v>Budgeted</c:v>
                  </c:pt>
                  <c:pt idx="5">
                    <c:v>Last Year</c:v>
                  </c:pt>
                </c:lvl>
              </c:multiLvlStrCache>
            </c:multiLvlStrRef>
          </c:cat>
          <c:val>
            <c:numRef>
              <c:f>'By cost center'!$B$5:$G$5</c:f>
              <c:numCache>
                <c:formatCode>#,##0_);\(#,##0\)</c:formatCode>
                <c:ptCount val="6"/>
                <c:pt idx="0">
                  <c:v>4639.920000000001</c:v>
                </c:pt>
                <c:pt idx="1">
                  <c:v>2210</c:v>
                </c:pt>
                <c:pt idx="2">
                  <c:v>77.780000000000655</c:v>
                </c:pt>
                <c:pt idx="3">
                  <c:v>-5258.0300000000025</c:v>
                </c:pt>
                <c:pt idx="4">
                  <c:v>-4122</c:v>
                </c:pt>
                <c:pt idx="5">
                  <c:v>-10309.699999999997</c:v>
                </c:pt>
              </c:numCache>
            </c:numRef>
          </c:val>
          <c:extLst>
            <c:ext xmlns:c16="http://schemas.microsoft.com/office/drawing/2014/chart" uri="{C3380CC4-5D6E-409C-BE32-E72D297353CC}">
              <c16:uniqueId val="{00000002-E2A1-D24A-B59F-BB0669F60CB4}"/>
            </c:ext>
          </c:extLst>
        </c:ser>
        <c:ser>
          <c:idx val="3"/>
          <c:order val="3"/>
          <c:tx>
            <c:strRef>
              <c:f>'By cost center'!$A$6</c:f>
              <c:strCache>
                <c:ptCount val="1"/>
                <c:pt idx="0">
                  <c:v>Driving Range</c:v>
                </c:pt>
              </c:strCache>
            </c:strRef>
          </c:tx>
          <c:spPr>
            <a:solidFill>
              <a:schemeClr val="accent4"/>
            </a:solidFill>
            <a:ln>
              <a:noFill/>
            </a:ln>
            <a:effectLst/>
          </c:spPr>
          <c:invertIfNegative val="0"/>
          <c:cat>
            <c:multiLvlStrRef>
              <c:f>'By cost center'!$B$1:$G$2</c:f>
              <c:multiLvlStrCache>
                <c:ptCount val="6"/>
                <c:lvl>
                  <c:pt idx="0">
                    <c:v>March</c:v>
                  </c:pt>
                  <c:pt idx="1">
                    <c:v>March</c:v>
                  </c:pt>
                  <c:pt idx="2">
                    <c:v>March</c:v>
                  </c:pt>
                  <c:pt idx="3">
                    <c:v>YTD</c:v>
                  </c:pt>
                  <c:pt idx="4">
                    <c:v>YTD</c:v>
                  </c:pt>
                  <c:pt idx="5">
                    <c:v>YTD</c:v>
                  </c:pt>
                </c:lvl>
                <c:lvl>
                  <c:pt idx="0">
                    <c:v>Actual</c:v>
                  </c:pt>
                  <c:pt idx="1">
                    <c:v>Budgeted </c:v>
                  </c:pt>
                  <c:pt idx="2">
                    <c:v>Last Year</c:v>
                  </c:pt>
                  <c:pt idx="3">
                    <c:v>Actual</c:v>
                  </c:pt>
                  <c:pt idx="4">
                    <c:v>Budgeted</c:v>
                  </c:pt>
                  <c:pt idx="5">
                    <c:v>Last Year</c:v>
                  </c:pt>
                </c:lvl>
              </c:multiLvlStrCache>
            </c:multiLvlStrRef>
          </c:cat>
          <c:val>
            <c:numRef>
              <c:f>'By cost center'!$B$6:$G$6</c:f>
              <c:numCache>
                <c:formatCode>#,##0_);\(#,##0\)</c:formatCode>
                <c:ptCount val="6"/>
                <c:pt idx="0">
                  <c:v>9057.2799999999988</c:v>
                </c:pt>
                <c:pt idx="1">
                  <c:v>6099</c:v>
                </c:pt>
                <c:pt idx="2">
                  <c:v>8400.9699999999993</c:v>
                </c:pt>
                <c:pt idx="3">
                  <c:v>18655.63</c:v>
                </c:pt>
                <c:pt idx="4">
                  <c:v>17112</c:v>
                </c:pt>
                <c:pt idx="5">
                  <c:v>13742.300000000001</c:v>
                </c:pt>
              </c:numCache>
            </c:numRef>
          </c:val>
          <c:extLst>
            <c:ext xmlns:c16="http://schemas.microsoft.com/office/drawing/2014/chart" uri="{C3380CC4-5D6E-409C-BE32-E72D297353CC}">
              <c16:uniqueId val="{00000003-E2A1-D24A-B59F-BB0669F60CB4}"/>
            </c:ext>
          </c:extLst>
        </c:ser>
        <c:dLbls>
          <c:showLegendKey val="0"/>
          <c:showVal val="0"/>
          <c:showCatName val="0"/>
          <c:showSerName val="0"/>
          <c:showPercent val="0"/>
          <c:showBubbleSize val="0"/>
        </c:dLbls>
        <c:gapWidth val="219"/>
        <c:overlap val="-27"/>
        <c:axId val="337320408"/>
        <c:axId val="337320800"/>
      </c:barChart>
      <c:catAx>
        <c:axId val="337320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70C0"/>
                </a:solidFill>
                <a:latin typeface="+mn-lt"/>
                <a:ea typeface="+mn-ea"/>
                <a:cs typeface="+mn-cs"/>
              </a:defRPr>
            </a:pPr>
            <a:endParaRPr lang="en-US"/>
          </a:p>
        </c:txPr>
        <c:crossAx val="337320800"/>
        <c:crosses val="autoZero"/>
        <c:auto val="1"/>
        <c:lblAlgn val="ctr"/>
        <c:lblOffset val="100"/>
        <c:noMultiLvlLbl val="0"/>
      </c:catAx>
      <c:valAx>
        <c:axId val="337320800"/>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70C0"/>
                </a:solidFill>
                <a:latin typeface="+mn-lt"/>
                <a:ea typeface="+mn-ea"/>
                <a:cs typeface="+mn-cs"/>
              </a:defRPr>
            </a:pPr>
            <a:endParaRPr lang="en-US"/>
          </a:p>
        </c:txPr>
        <c:crossAx val="3373204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rgbClr val="0070C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800">
          <a:solidFill>
            <a:srgbClr val="0070C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Lbls>
            <c:dLbl>
              <c:idx val="2"/>
              <c:layout>
                <c:manualLayout>
                  <c:x val="4.6763109135523175E-3"/>
                  <c:y val="0.12890234074471044"/>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0.12450481041312962"/>
                  <c:y val="-2.157996408356034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3.1692133559705717E-2"/>
                  <c:y val="-1.8497112071623151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0.23131433189060471"/>
                  <c:y val="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9"/>
              <c:layout>
                <c:manualLayout>
                  <c:x val="2.6889488969107374E-2"/>
                  <c:y val="0"/>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rgbClr val="0070C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 for Graphs'!$A$57:$A$66</c:f>
              <c:strCache>
                <c:ptCount val="10"/>
                <c:pt idx="0">
                  <c:v>Annual Playcard Rounds</c:v>
                </c:pt>
                <c:pt idx="1">
                  <c:v>Resident Dailies Rounds</c:v>
                </c:pt>
                <c:pt idx="2">
                  <c:v>RCI Sales/Preferred Guest</c:v>
                </c:pt>
                <c:pt idx="3">
                  <c:v>High School Rounds</c:v>
                </c:pt>
                <c:pt idx="4">
                  <c:v>Golf Now Rounds Paid</c:v>
                </c:pt>
                <c:pt idx="5">
                  <c:v>Non-Resident Rounds</c:v>
                </c:pt>
                <c:pt idx="6">
                  <c:v>Outings Rounds</c:v>
                </c:pt>
                <c:pt idx="7">
                  <c:v>Employee Comps</c:v>
                </c:pt>
                <c:pt idx="8">
                  <c:v>Comp Rounds</c:v>
                </c:pt>
                <c:pt idx="9">
                  <c:v>Golf Now Comp</c:v>
                </c:pt>
              </c:strCache>
            </c:strRef>
          </c:cat>
          <c:val>
            <c:numRef>
              <c:f>'Data for Graphs'!$E$57:$E$66</c:f>
              <c:numCache>
                <c:formatCode>_(* #,##0_);_(* \(#,##0\);_(* "-"??_);_(@_)</c:formatCode>
                <c:ptCount val="10"/>
                <c:pt idx="0">
                  <c:v>3323.5</c:v>
                </c:pt>
                <c:pt idx="1">
                  <c:v>1221</c:v>
                </c:pt>
                <c:pt idx="2">
                  <c:v>47</c:v>
                </c:pt>
                <c:pt idx="3">
                  <c:v>43</c:v>
                </c:pt>
                <c:pt idx="4">
                  <c:v>350</c:v>
                </c:pt>
                <c:pt idx="5">
                  <c:v>245.5</c:v>
                </c:pt>
                <c:pt idx="6">
                  <c:v>368</c:v>
                </c:pt>
                <c:pt idx="7">
                  <c:v>210</c:v>
                </c:pt>
                <c:pt idx="8">
                  <c:v>80</c:v>
                </c:pt>
                <c:pt idx="9">
                  <c:v>138</c:v>
                </c:pt>
              </c:numCache>
            </c:numRef>
          </c:val>
          <c:extLst>
            <c:ext xmlns:c16="http://schemas.microsoft.com/office/drawing/2014/chart" uri="{C3380CC4-5D6E-409C-BE32-E72D297353CC}">
              <c16:uniqueId val="{00000000-182B-1E46-B0C9-54B70BD8CB7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800">
          <a:solidFill>
            <a:srgbClr val="0070C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Lbls>
            <c:dLbl>
              <c:idx val="1"/>
              <c:layout>
                <c:manualLayout>
                  <c:x val="-1.0908897563132668E-3"/>
                  <c:y val="0.13241560925330406"/>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3.1860337249856617E-2"/>
                  <c:y val="0.20278541968598585"/>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3.8181141470964339E-2"/>
                  <c:y val="5.674954682284459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2.3999574638891869E-2"/>
                  <c:y val="2.837477341142225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2.8363133664144956E-2"/>
                  <c:y val="3.3103902313326015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0.10254363709344708"/>
                  <c:y val="-3.546846676427787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2.3999574638891828E-2"/>
                  <c:y val="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0.10504997487485837"/>
                  <c:y val="-6.9991270380135263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9"/>
              <c:layout>
                <c:manualLayout>
                  <c:x val="0.28649993147688646"/>
                  <c:y val="3.1496071671060867E-2"/>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rgbClr val="0070C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 for Graphs'!$A$57:$A$66</c:f>
              <c:strCache>
                <c:ptCount val="10"/>
                <c:pt idx="0">
                  <c:v>Annual Playcard Rounds</c:v>
                </c:pt>
                <c:pt idx="1">
                  <c:v>Resident Dailies Rounds</c:v>
                </c:pt>
                <c:pt idx="2">
                  <c:v>RCI Sales/Preferred Guest</c:v>
                </c:pt>
                <c:pt idx="3">
                  <c:v>High School Rounds</c:v>
                </c:pt>
                <c:pt idx="4">
                  <c:v>Golf Now Rounds Paid</c:v>
                </c:pt>
                <c:pt idx="5">
                  <c:v>Non-Resident Rounds</c:v>
                </c:pt>
                <c:pt idx="6">
                  <c:v>Outings Rounds</c:v>
                </c:pt>
                <c:pt idx="7">
                  <c:v>Employee Comps</c:v>
                </c:pt>
                <c:pt idx="8">
                  <c:v>Comp Rounds</c:v>
                </c:pt>
                <c:pt idx="9">
                  <c:v>Golf Now Comp</c:v>
                </c:pt>
              </c:strCache>
            </c:strRef>
          </c:cat>
          <c:val>
            <c:numRef>
              <c:f>'Data for Graphs'!$N$57:$N$66</c:f>
              <c:numCache>
                <c:formatCode>_(* #,##0_);_(* \(#,##0\);_(* "-"??_);_(@_)</c:formatCode>
                <c:ptCount val="10"/>
                <c:pt idx="0">
                  <c:v>10468</c:v>
                </c:pt>
                <c:pt idx="1">
                  <c:v>3431.5</c:v>
                </c:pt>
                <c:pt idx="2">
                  <c:v>109</c:v>
                </c:pt>
                <c:pt idx="3">
                  <c:v>108</c:v>
                </c:pt>
                <c:pt idx="4">
                  <c:v>1014</c:v>
                </c:pt>
                <c:pt idx="5">
                  <c:v>623</c:v>
                </c:pt>
                <c:pt idx="6">
                  <c:v>610</c:v>
                </c:pt>
                <c:pt idx="7">
                  <c:v>674</c:v>
                </c:pt>
                <c:pt idx="8">
                  <c:v>248</c:v>
                </c:pt>
                <c:pt idx="9">
                  <c:v>485</c:v>
                </c:pt>
              </c:numCache>
            </c:numRef>
          </c:val>
          <c:extLst>
            <c:ext xmlns:c16="http://schemas.microsoft.com/office/drawing/2014/chart" uri="{C3380CC4-5D6E-409C-BE32-E72D297353CC}">
              <c16:uniqueId val="{00000000-2704-F54E-8490-D0EF76214B8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800">
          <a:solidFill>
            <a:srgbClr val="0070C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dLbl>
              <c:idx val="1"/>
              <c:layout>
                <c:manualLayout>
                  <c:x val="0.11483252434841323"/>
                  <c:y val="-5.124920267808706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2.5518338744091851E-3"/>
                  <c:y val="0.11220198005572986"/>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6.3795846860229627E-2"/>
                  <c:y val="-1.1220198005572992E-2"/>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rgbClr val="0070C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 for Graphs'!$A$13:$A$20</c:f>
              <c:strCache>
                <c:ptCount val="8"/>
                <c:pt idx="0">
                  <c:v>Revenue from Annuals</c:v>
                </c:pt>
                <c:pt idx="1">
                  <c:v>Revenue from Playcards</c:v>
                </c:pt>
                <c:pt idx="2">
                  <c:v>Resident Dailies</c:v>
                </c:pt>
                <c:pt idx="3">
                  <c:v>RCI Sales</c:v>
                </c:pt>
                <c:pt idx="4">
                  <c:v>High School Fees</c:v>
                </c:pt>
                <c:pt idx="5">
                  <c:v>Golf Now </c:v>
                </c:pt>
                <c:pt idx="6">
                  <c:v>Non-resident dailies</c:v>
                </c:pt>
                <c:pt idx="7">
                  <c:v>Outings</c:v>
                </c:pt>
              </c:strCache>
            </c:strRef>
          </c:cat>
          <c:val>
            <c:numRef>
              <c:f>'Data for Graphs'!$E$13:$E$20</c:f>
              <c:numCache>
                <c:formatCode>_("$"* #,##0_);_("$"* \(#,##0\);_("$"* "-"??_);_(@_)</c:formatCode>
                <c:ptCount val="8"/>
                <c:pt idx="0">
                  <c:v>82237</c:v>
                </c:pt>
                <c:pt idx="1">
                  <c:v>11664</c:v>
                </c:pt>
                <c:pt idx="2">
                  <c:v>57036.81</c:v>
                </c:pt>
                <c:pt idx="3">
                  <c:v>1175</c:v>
                </c:pt>
                <c:pt idx="4">
                  <c:v>1174</c:v>
                </c:pt>
                <c:pt idx="5">
                  <c:v>22801</c:v>
                </c:pt>
                <c:pt idx="6">
                  <c:v>12871.01999999999</c:v>
                </c:pt>
                <c:pt idx="7">
                  <c:v>15320.02</c:v>
                </c:pt>
              </c:numCache>
            </c:numRef>
          </c:val>
          <c:extLst>
            <c:ext xmlns:c16="http://schemas.microsoft.com/office/drawing/2014/chart" uri="{C3380CC4-5D6E-409C-BE32-E72D297353CC}">
              <c16:uniqueId val="{00000000-2E06-5F4E-B3A9-CA0E7543E3B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800">
          <a:solidFill>
            <a:srgbClr val="0070C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1"/>
              <c:layout>
                <c:manualLayout>
                  <c:x val="-0.13779902921809598"/>
                  <c:y val="-2.9920528014861451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3.5725674241728594E-2"/>
                  <c:y val="0.10846191405387226"/>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0.15310016339472479"/>
                  <c:y val="0"/>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rgbClr val="0070C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 for Graphs'!$A$13:$A$19</c:f>
              <c:strCache>
                <c:ptCount val="7"/>
                <c:pt idx="0">
                  <c:v>Revenue from Annuals</c:v>
                </c:pt>
                <c:pt idx="1">
                  <c:v>Revenue from Playcards</c:v>
                </c:pt>
                <c:pt idx="2">
                  <c:v>Resident Dailies</c:v>
                </c:pt>
                <c:pt idx="3">
                  <c:v>RCI Sales</c:v>
                </c:pt>
                <c:pt idx="4">
                  <c:v>High School Fees</c:v>
                </c:pt>
                <c:pt idx="5">
                  <c:v>Golf Now </c:v>
                </c:pt>
                <c:pt idx="6">
                  <c:v>Non-resident dailies</c:v>
                </c:pt>
              </c:strCache>
            </c:strRef>
          </c:cat>
          <c:val>
            <c:numRef>
              <c:f>'Data for Graphs'!$N$13:$N$21</c:f>
              <c:numCache>
                <c:formatCode>_("$"* #,##0_);_("$"* \(#,##0\);_("$"* "-"??_);_(@_)</c:formatCode>
                <c:ptCount val="7"/>
                <c:pt idx="0">
                  <c:v>324040.18</c:v>
                </c:pt>
                <c:pt idx="1">
                  <c:v>43882.68</c:v>
                </c:pt>
                <c:pt idx="2">
                  <c:v>161252.01</c:v>
                </c:pt>
                <c:pt idx="3">
                  <c:v>2725</c:v>
                </c:pt>
                <c:pt idx="4">
                  <c:v>2837.51</c:v>
                </c:pt>
                <c:pt idx="5">
                  <c:v>64790.03</c:v>
                </c:pt>
                <c:pt idx="6">
                  <c:v>38091.599999999991</c:v>
                </c:pt>
              </c:numCache>
            </c:numRef>
          </c:val>
          <c:extLst>
            <c:ext xmlns:c16="http://schemas.microsoft.com/office/drawing/2014/chart" uri="{C3380CC4-5D6E-409C-BE32-E72D297353CC}">
              <c16:uniqueId val="{00000000-AF86-2145-9906-D5820AB3BDA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800">
          <a:solidFill>
            <a:srgbClr val="0070C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v>9 Hole Play</c:v>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rgbClr val="0070C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'Golf rounds by time'!$A$14:$A$16</c:f>
              <c:strCache>
                <c:ptCount val="3"/>
                <c:pt idx="0">
                  <c:v>6 AM - 11:30 AM</c:v>
                </c:pt>
                <c:pt idx="1">
                  <c:v>11:30 AM - 2 PM</c:v>
                </c:pt>
                <c:pt idx="2">
                  <c:v>2:00 PM - 5 PM</c:v>
                </c:pt>
              </c:strCache>
            </c:strRef>
          </c:cat>
          <c:val>
            <c:numRef>
              <c:f>'Golf rounds by time'!$O$14:$O$16</c:f>
              <c:numCache>
                <c:formatCode>General</c:formatCode>
                <c:ptCount val="3"/>
                <c:pt idx="0">
                  <c:v>801</c:v>
                </c:pt>
                <c:pt idx="1">
                  <c:v>388</c:v>
                </c:pt>
                <c:pt idx="2">
                  <c:v>2212</c:v>
                </c:pt>
              </c:numCache>
            </c:numRef>
          </c:val>
          <c:extLst>
            <c:ext xmlns:c16="http://schemas.microsoft.com/office/drawing/2014/chart" uri="{C3380CC4-5D6E-409C-BE32-E72D297353CC}">
              <c16:uniqueId val="{00000000-DB54-954A-BE38-52E0E191AD0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800">
          <a:solidFill>
            <a:srgbClr val="0070C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v>18 Hole Resident Play</c:v>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3"/>
              <c:layout>
                <c:manualLayout>
                  <c:x val="9.4450282065046326E-2"/>
                  <c:y val="0"/>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rgbClr val="0070C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'Golf rounds by time'!$A$21:$A$24</c:f>
              <c:strCache>
                <c:ptCount val="4"/>
                <c:pt idx="0">
                  <c:v>6 AM - 11:30 AM</c:v>
                </c:pt>
                <c:pt idx="1">
                  <c:v>11:30 AM - 2 PM</c:v>
                </c:pt>
                <c:pt idx="2">
                  <c:v>2:00 PM - 5 PM</c:v>
                </c:pt>
                <c:pt idx="3">
                  <c:v>SUMMER TWILIGHT (after 5)</c:v>
                </c:pt>
              </c:strCache>
            </c:strRef>
          </c:cat>
          <c:val>
            <c:numRef>
              <c:f>'Golf rounds by time'!$O$21:$O$24</c:f>
              <c:numCache>
                <c:formatCode>General</c:formatCode>
                <c:ptCount val="4"/>
                <c:pt idx="0">
                  <c:v>674</c:v>
                </c:pt>
                <c:pt idx="1">
                  <c:v>691</c:v>
                </c:pt>
                <c:pt idx="2">
                  <c:v>164</c:v>
                </c:pt>
                <c:pt idx="3">
                  <c:v>2</c:v>
                </c:pt>
              </c:numCache>
            </c:numRef>
          </c:val>
          <c:extLst>
            <c:ext xmlns:c16="http://schemas.microsoft.com/office/drawing/2014/chart" uri="{C3380CC4-5D6E-409C-BE32-E72D297353CC}">
              <c16:uniqueId val="{00000000-50D0-EF41-A625-12ABED9034D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800">
          <a:solidFill>
            <a:srgbClr val="0070C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for Graphs'!$A$3</c:f>
              <c:strCache>
                <c:ptCount val="1"/>
                <c:pt idx="0">
                  <c:v>Actual Rounds</c:v>
                </c:pt>
              </c:strCache>
            </c:strRef>
          </c:tx>
          <c:spPr>
            <a:solidFill>
              <a:schemeClr val="accent1"/>
            </a:solidFill>
            <a:ln>
              <a:noFill/>
            </a:ln>
            <a:effectLst/>
          </c:spPr>
          <c:invertIfNegative val="0"/>
          <c:cat>
            <c:strRef>
              <c:f>'Data for Graphs'!$B$2:$M$2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 for Graphs'!$B$3:$M$3</c:f>
              <c:numCache>
                <c:formatCode>#,##0</c:formatCode>
                <c:ptCount val="12"/>
                <c:pt idx="0">
                  <c:v>3700</c:v>
                </c:pt>
                <c:pt idx="1">
                  <c:v>2800</c:v>
                </c:pt>
                <c:pt idx="2">
                  <c:v>5244.5</c:v>
                </c:pt>
                <c:pt idx="3">
                  <c:v>6026</c:v>
                </c:pt>
                <c:pt idx="4">
                  <c:v>0</c:v>
                </c:pt>
                <c:pt idx="5">
                  <c:v>0</c:v>
                </c:pt>
                <c:pt idx="6">
                  <c:v>0</c:v>
                </c:pt>
                <c:pt idx="7">
                  <c:v>0</c:v>
                </c:pt>
                <c:pt idx="8">
                  <c:v>0</c:v>
                </c:pt>
                <c:pt idx="9">
                  <c:v>0</c:v>
                </c:pt>
                <c:pt idx="10">
                  <c:v>0</c:v>
                </c:pt>
                <c:pt idx="11" formatCode="_(* #,##0_);_(* \(#,##0\);_(* &quot;-&quot;??_);_(@_)">
                  <c:v>0</c:v>
                </c:pt>
              </c:numCache>
            </c:numRef>
          </c:val>
          <c:extLst>
            <c:ext xmlns:c16="http://schemas.microsoft.com/office/drawing/2014/chart" uri="{C3380CC4-5D6E-409C-BE32-E72D297353CC}">
              <c16:uniqueId val="{00000000-1FB5-BF40-903B-5DAA1B5F84C4}"/>
            </c:ext>
          </c:extLst>
        </c:ser>
        <c:ser>
          <c:idx val="1"/>
          <c:order val="1"/>
          <c:tx>
            <c:strRef>
              <c:f>'Data for Graphs'!$A$4</c:f>
              <c:strCache>
                <c:ptCount val="1"/>
                <c:pt idx="0">
                  <c:v>Budgeted Rounds</c:v>
                </c:pt>
              </c:strCache>
            </c:strRef>
          </c:tx>
          <c:spPr>
            <a:solidFill>
              <a:schemeClr val="accent2"/>
            </a:solidFill>
            <a:ln>
              <a:noFill/>
            </a:ln>
            <a:effectLst/>
          </c:spPr>
          <c:invertIfNegative val="0"/>
          <c:cat>
            <c:strRef>
              <c:f>'Data for Graphs'!$B$2:$M$2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 for Graphs'!$B$4:$M$4</c:f>
              <c:numCache>
                <c:formatCode>#,##0</c:formatCode>
                <c:ptCount val="12"/>
                <c:pt idx="0">
                  <c:v>4106.5</c:v>
                </c:pt>
                <c:pt idx="1">
                  <c:v>3619.3870967741937</c:v>
                </c:pt>
                <c:pt idx="2">
                  <c:v>6297</c:v>
                </c:pt>
                <c:pt idx="3">
                  <c:v>4661</c:v>
                </c:pt>
                <c:pt idx="4">
                  <c:v>5387.5</c:v>
                </c:pt>
                <c:pt idx="5">
                  <c:v>5825.5</c:v>
                </c:pt>
                <c:pt idx="6">
                  <c:v>6080.5</c:v>
                </c:pt>
                <c:pt idx="7">
                  <c:v>6899</c:v>
                </c:pt>
                <c:pt idx="8">
                  <c:v>6144.5</c:v>
                </c:pt>
                <c:pt idx="9">
                  <c:v>5552.5</c:v>
                </c:pt>
                <c:pt idx="10">
                  <c:v>4335.5</c:v>
                </c:pt>
                <c:pt idx="11">
                  <c:v>3736</c:v>
                </c:pt>
              </c:numCache>
            </c:numRef>
          </c:val>
          <c:extLst>
            <c:ext xmlns:c16="http://schemas.microsoft.com/office/drawing/2014/chart" uri="{C3380CC4-5D6E-409C-BE32-E72D297353CC}">
              <c16:uniqueId val="{00000001-1FB5-BF40-903B-5DAA1B5F84C4}"/>
            </c:ext>
          </c:extLst>
        </c:ser>
        <c:ser>
          <c:idx val="2"/>
          <c:order val="2"/>
          <c:tx>
            <c:strRef>
              <c:f>'Data for Graphs'!$A$5</c:f>
              <c:strCache>
                <c:ptCount val="1"/>
                <c:pt idx="0">
                  <c:v>Actual last year</c:v>
                </c:pt>
              </c:strCache>
            </c:strRef>
          </c:tx>
          <c:spPr>
            <a:solidFill>
              <a:schemeClr val="accent3"/>
            </a:solidFill>
            <a:ln>
              <a:noFill/>
            </a:ln>
            <a:effectLst/>
          </c:spPr>
          <c:invertIfNegative val="0"/>
          <c:cat>
            <c:strRef>
              <c:f>'Data for Graphs'!$B$2:$M$2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 for Graphs'!$B$5:$M$5</c:f>
              <c:numCache>
                <c:formatCode>#,##0</c:formatCode>
                <c:ptCount val="12"/>
                <c:pt idx="0">
                  <c:v>4125</c:v>
                </c:pt>
                <c:pt idx="1">
                  <c:v>2523</c:v>
                </c:pt>
                <c:pt idx="2">
                  <c:v>6046</c:v>
                </c:pt>
                <c:pt idx="3">
                  <c:v>4772</c:v>
                </c:pt>
                <c:pt idx="4">
                  <c:v>5150.5</c:v>
                </c:pt>
                <c:pt idx="5">
                  <c:v>5455.5</c:v>
                </c:pt>
                <c:pt idx="6">
                  <c:v>6249</c:v>
                </c:pt>
                <c:pt idx="7">
                  <c:v>5960</c:v>
                </c:pt>
                <c:pt idx="8">
                  <c:v>6686</c:v>
                </c:pt>
                <c:pt idx="9">
                  <c:v>5974</c:v>
                </c:pt>
                <c:pt idx="10">
                  <c:v>5219</c:v>
                </c:pt>
                <c:pt idx="11">
                  <c:v>4690</c:v>
                </c:pt>
              </c:numCache>
            </c:numRef>
          </c:val>
          <c:extLst>
            <c:ext xmlns:c16="http://schemas.microsoft.com/office/drawing/2014/chart" uri="{C3380CC4-5D6E-409C-BE32-E72D297353CC}">
              <c16:uniqueId val="{00000002-1FB5-BF40-903B-5DAA1B5F84C4}"/>
            </c:ext>
          </c:extLst>
        </c:ser>
        <c:dLbls>
          <c:showLegendKey val="0"/>
          <c:showVal val="0"/>
          <c:showCatName val="0"/>
          <c:showSerName val="0"/>
          <c:showPercent val="0"/>
          <c:showBubbleSize val="0"/>
        </c:dLbls>
        <c:gapWidth val="219"/>
        <c:overlap val="-27"/>
        <c:axId val="299888792"/>
        <c:axId val="299889184"/>
      </c:barChart>
      <c:catAx>
        <c:axId val="299888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70C0"/>
                </a:solidFill>
                <a:latin typeface="+mn-lt"/>
                <a:ea typeface="+mn-ea"/>
                <a:cs typeface="+mn-cs"/>
              </a:defRPr>
            </a:pPr>
            <a:endParaRPr lang="en-US"/>
          </a:p>
        </c:txPr>
        <c:crossAx val="299889184"/>
        <c:crosses val="autoZero"/>
        <c:auto val="1"/>
        <c:lblAlgn val="ctr"/>
        <c:lblOffset val="100"/>
        <c:noMultiLvlLbl val="0"/>
      </c:catAx>
      <c:valAx>
        <c:axId val="299889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70C0"/>
                </a:solidFill>
                <a:latin typeface="+mn-lt"/>
                <a:ea typeface="+mn-ea"/>
                <a:cs typeface="+mn-cs"/>
              </a:defRPr>
            </a:pPr>
            <a:endParaRPr lang="en-US"/>
          </a:p>
        </c:txPr>
        <c:crossAx val="2998887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rgbClr val="0070C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400">
          <a:solidFill>
            <a:srgbClr val="0070C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093878890139"/>
          <c:y val="0.10906042047774329"/>
          <c:w val="0.84725218722659668"/>
          <c:h val="0.73227926685931921"/>
        </c:manualLayout>
      </c:layout>
      <c:barChart>
        <c:barDir val="col"/>
        <c:grouping val="clustered"/>
        <c:varyColors val="0"/>
        <c:ser>
          <c:idx val="0"/>
          <c:order val="0"/>
          <c:tx>
            <c:strRef>
              <c:f>'Data for Graphs'!$A$8</c:f>
              <c:strCache>
                <c:ptCount val="1"/>
                <c:pt idx="0">
                  <c:v>Actual $ per round</c:v>
                </c:pt>
              </c:strCache>
            </c:strRef>
          </c:tx>
          <c:spPr>
            <a:solidFill>
              <a:schemeClr val="accent1"/>
            </a:solidFill>
            <a:ln>
              <a:noFill/>
            </a:ln>
            <a:effectLst/>
          </c:spPr>
          <c:invertIfNegative val="0"/>
          <c:cat>
            <c:strRef>
              <c:f>'Data for Graphs'!$B$2:$M$2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 for Graphs'!$B$8:$M$8</c:f>
              <c:numCache>
                <c:formatCode>_("$"* #,##0.00_);_("$"* \(#,##0.00\);_("$"* "-"??_);_(@_)</c:formatCode>
                <c:ptCount val="12"/>
                <c:pt idx="0">
                  <c:v>36.849291891891895</c:v>
                </c:pt>
                <c:pt idx="1">
                  <c:v>46.97925</c:v>
                </c:pt>
                <c:pt idx="2">
                  <c:v>36.64408427876824</c:v>
                </c:pt>
                <c:pt idx="3">
                  <c:v>34.636528377032853</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4228-3D4D-BC55-FAD29BB8DE61}"/>
            </c:ext>
          </c:extLst>
        </c:ser>
        <c:ser>
          <c:idx val="1"/>
          <c:order val="1"/>
          <c:tx>
            <c:strRef>
              <c:f>'Data for Graphs'!$A$9</c:f>
              <c:strCache>
                <c:ptCount val="1"/>
                <c:pt idx="0">
                  <c:v>Budgeted $ per Round</c:v>
                </c:pt>
              </c:strCache>
            </c:strRef>
          </c:tx>
          <c:spPr>
            <a:solidFill>
              <a:schemeClr val="accent2"/>
            </a:solidFill>
            <a:ln>
              <a:noFill/>
            </a:ln>
            <a:effectLst/>
          </c:spPr>
          <c:invertIfNegative val="0"/>
          <c:cat>
            <c:strRef>
              <c:f>'Data for Graphs'!$B$2:$M$2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 for Graphs'!$B$9:$M$9</c:f>
              <c:numCache>
                <c:formatCode>_("$"* #,##0.00_);_("$"* \(#,##0.00\);_("$"* "-"??_);_(@_)</c:formatCode>
                <c:ptCount val="12"/>
                <c:pt idx="0">
                  <c:v>37.56120662364544</c:v>
                </c:pt>
                <c:pt idx="1">
                  <c:v>39.70286851275835</c:v>
                </c:pt>
                <c:pt idx="2">
                  <c:v>33.687390821025886</c:v>
                </c:pt>
                <c:pt idx="3">
                  <c:v>40.264052778373738</c:v>
                </c:pt>
                <c:pt idx="4">
                  <c:v>37.927823665893271</c:v>
                </c:pt>
                <c:pt idx="5">
                  <c:v>38.088198437902321</c:v>
                </c:pt>
                <c:pt idx="6">
                  <c:v>36.527644108214787</c:v>
                </c:pt>
                <c:pt idx="7">
                  <c:v>38.413393245397884</c:v>
                </c:pt>
                <c:pt idx="8">
                  <c:v>38.911465538286272</c:v>
                </c:pt>
                <c:pt idx="9">
                  <c:v>37.699612787032869</c:v>
                </c:pt>
                <c:pt idx="10">
                  <c:v>38.747549302271942</c:v>
                </c:pt>
                <c:pt idx="11">
                  <c:v>38.948072805139184</c:v>
                </c:pt>
              </c:numCache>
            </c:numRef>
          </c:val>
          <c:extLst>
            <c:ext xmlns:c16="http://schemas.microsoft.com/office/drawing/2014/chart" uri="{C3380CC4-5D6E-409C-BE32-E72D297353CC}">
              <c16:uniqueId val="{00000001-4228-3D4D-BC55-FAD29BB8DE61}"/>
            </c:ext>
          </c:extLst>
        </c:ser>
        <c:ser>
          <c:idx val="2"/>
          <c:order val="2"/>
          <c:tx>
            <c:strRef>
              <c:f>'Data for Graphs'!$A$10</c:f>
              <c:strCache>
                <c:ptCount val="1"/>
                <c:pt idx="0">
                  <c:v>Actual Last Year</c:v>
                </c:pt>
              </c:strCache>
            </c:strRef>
          </c:tx>
          <c:spPr>
            <a:solidFill>
              <a:schemeClr val="accent3"/>
            </a:solidFill>
            <a:ln>
              <a:noFill/>
            </a:ln>
            <a:effectLst/>
          </c:spPr>
          <c:invertIfNegative val="0"/>
          <c:cat>
            <c:strRef>
              <c:f>'Data for Graphs'!$B$2:$M$2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'Data for Graphs'!$B$10:$M$10</c:f>
              <c:numCache>
                <c:formatCode>_("$"* #,##0.00_);_("$"* \(#,##0.00\);_("$"* "-"??_);_(@_)</c:formatCode>
                <c:ptCount val="12"/>
                <c:pt idx="0">
                  <c:v>29.137549090909086</c:v>
                </c:pt>
                <c:pt idx="1">
                  <c:v>46.586377328577086</c:v>
                </c:pt>
                <c:pt idx="2">
                  <c:v>26.254642739000992</c:v>
                </c:pt>
                <c:pt idx="3">
                  <c:v>37.985515507124894</c:v>
                </c:pt>
                <c:pt idx="4">
                  <c:v>31.883477332297829</c:v>
                </c:pt>
                <c:pt idx="5">
                  <c:v>30.520168637155159</c:v>
                </c:pt>
                <c:pt idx="6">
                  <c:v>32.275341654664743</c:v>
                </c:pt>
                <c:pt idx="7">
                  <c:v>33.97171812080537</c:v>
                </c:pt>
                <c:pt idx="8">
                  <c:v>34.071307209093632</c:v>
                </c:pt>
                <c:pt idx="9">
                  <c:v>34.287318379645129</c:v>
                </c:pt>
                <c:pt idx="10">
                  <c:v>36.438296608545699</c:v>
                </c:pt>
                <c:pt idx="11">
                  <c:v>35.85</c:v>
                </c:pt>
              </c:numCache>
            </c:numRef>
          </c:val>
          <c:extLst>
            <c:ext xmlns:c16="http://schemas.microsoft.com/office/drawing/2014/chart" uri="{C3380CC4-5D6E-409C-BE32-E72D297353CC}">
              <c16:uniqueId val="{00000002-4228-3D4D-BC55-FAD29BB8DE61}"/>
            </c:ext>
          </c:extLst>
        </c:ser>
        <c:dLbls>
          <c:showLegendKey val="0"/>
          <c:showVal val="0"/>
          <c:showCatName val="0"/>
          <c:showSerName val="0"/>
          <c:showPercent val="0"/>
          <c:showBubbleSize val="0"/>
        </c:dLbls>
        <c:gapWidth val="219"/>
        <c:overlap val="-27"/>
        <c:axId val="336453016"/>
        <c:axId val="336453408"/>
      </c:barChart>
      <c:catAx>
        <c:axId val="33645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70C0"/>
                </a:solidFill>
                <a:latin typeface="+mn-lt"/>
                <a:ea typeface="+mn-ea"/>
                <a:cs typeface="+mn-cs"/>
              </a:defRPr>
            </a:pPr>
            <a:endParaRPr lang="en-US"/>
          </a:p>
        </c:txPr>
        <c:crossAx val="336453408"/>
        <c:crosses val="autoZero"/>
        <c:auto val="1"/>
        <c:lblAlgn val="ctr"/>
        <c:lblOffset val="100"/>
        <c:noMultiLvlLbl val="0"/>
      </c:catAx>
      <c:valAx>
        <c:axId val="33645340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70C0"/>
                </a:solidFill>
                <a:latin typeface="+mn-lt"/>
                <a:ea typeface="+mn-ea"/>
                <a:cs typeface="+mn-cs"/>
              </a:defRPr>
            </a:pPr>
            <a:endParaRPr lang="en-US"/>
          </a:p>
        </c:txPr>
        <c:crossAx val="3364530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rgbClr val="0070C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800">
          <a:solidFill>
            <a:srgbClr val="0070C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0.35507</cdr:x>
      <cdr:y>0.16999</cdr:y>
    </cdr:from>
    <cdr:to>
      <cdr:x>0.44846</cdr:x>
      <cdr:y>0.20983</cdr:y>
    </cdr:to>
    <cdr:sp macro="" textlink="">
      <cdr:nvSpPr>
        <cdr:cNvPr id="3" name="TextBox 2"/>
        <cdr:cNvSpPr txBox="1"/>
      </cdr:nvSpPr>
      <cdr:spPr>
        <a:xfrm xmlns:a="http://schemas.openxmlformats.org/drawingml/2006/main">
          <a:off x="1919288" y="609600"/>
          <a:ext cx="504825" cy="142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9E4E11-7AF0-4FCC-92D5-DA8646CA4BAB}" type="datetimeFigureOut">
              <a:rPr lang="en-US" smtClean="0"/>
              <a:t>5/23/22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66DBFB-BC0E-4507-A599-90CD5085A681}" type="slidenum">
              <a:rPr lang="en-US" smtClean="0"/>
              <a:t>‹#›</a:t>
            </a:fld>
            <a:endParaRPr lang="en-US" dirty="0"/>
          </a:p>
        </p:txBody>
      </p:sp>
    </p:spTree>
    <p:extLst>
      <p:ext uri="{BB962C8B-B14F-4D97-AF65-F5344CB8AC3E}">
        <p14:creationId xmlns:p14="http://schemas.microsoft.com/office/powerpoint/2010/main" val="99176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6DBFB-BC0E-4507-A599-90CD5085A681}" type="slidenum">
              <a:rPr lang="en-US" smtClean="0"/>
              <a:t>7</a:t>
            </a:fld>
            <a:endParaRPr lang="en-US" dirty="0"/>
          </a:p>
        </p:txBody>
      </p:sp>
    </p:spTree>
    <p:extLst>
      <p:ext uri="{BB962C8B-B14F-4D97-AF65-F5344CB8AC3E}">
        <p14:creationId xmlns:p14="http://schemas.microsoft.com/office/powerpoint/2010/main" val="441542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6DBFB-BC0E-4507-A599-90CD5085A681}" type="slidenum">
              <a:rPr lang="en-US" smtClean="0"/>
              <a:t>8</a:t>
            </a:fld>
            <a:endParaRPr lang="en-US" dirty="0"/>
          </a:p>
        </p:txBody>
      </p:sp>
    </p:spTree>
    <p:extLst>
      <p:ext uri="{BB962C8B-B14F-4D97-AF65-F5344CB8AC3E}">
        <p14:creationId xmlns:p14="http://schemas.microsoft.com/office/powerpoint/2010/main" val="290484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6DBFB-BC0E-4507-A599-90CD5085A681}" type="slidenum">
              <a:rPr lang="en-US" smtClean="0"/>
              <a:t>9</a:t>
            </a:fld>
            <a:endParaRPr lang="en-US" dirty="0"/>
          </a:p>
        </p:txBody>
      </p:sp>
    </p:spTree>
    <p:extLst>
      <p:ext uri="{BB962C8B-B14F-4D97-AF65-F5344CB8AC3E}">
        <p14:creationId xmlns:p14="http://schemas.microsoft.com/office/powerpoint/2010/main" val="330574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to date golf rounds played are 17,771 as compared to budget of 18,634.  Only a gap of 863 rounds.  Not</a:t>
            </a:r>
            <a:r>
              <a:rPr lang="en-US" baseline="0" dirty="0"/>
              <a:t> too bad considering the winter we experienced.</a:t>
            </a:r>
            <a:endParaRPr lang="en-US" dirty="0"/>
          </a:p>
        </p:txBody>
      </p:sp>
      <p:sp>
        <p:nvSpPr>
          <p:cNvPr id="4" name="Slide Number Placeholder 3"/>
          <p:cNvSpPr>
            <a:spLocks noGrp="1"/>
          </p:cNvSpPr>
          <p:nvPr>
            <p:ph type="sldNum" sz="quarter" idx="10"/>
          </p:nvPr>
        </p:nvSpPr>
        <p:spPr/>
        <p:txBody>
          <a:bodyPr/>
          <a:lstStyle/>
          <a:p>
            <a:fld id="{DE66DBFB-BC0E-4507-A599-90CD5085A681}" type="slidenum">
              <a:rPr lang="en-US" smtClean="0"/>
              <a:t>10</a:t>
            </a:fld>
            <a:endParaRPr lang="en-US" dirty="0"/>
          </a:p>
        </p:txBody>
      </p:sp>
    </p:spTree>
    <p:extLst>
      <p:ext uri="{BB962C8B-B14F-4D97-AF65-F5344CB8AC3E}">
        <p14:creationId xmlns:p14="http://schemas.microsoft.com/office/powerpoint/2010/main" val="227781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6DBFB-BC0E-4507-A599-90CD5085A681}" type="slidenum">
              <a:rPr lang="en-US" smtClean="0"/>
              <a:t>16</a:t>
            </a:fld>
            <a:endParaRPr lang="en-US" dirty="0"/>
          </a:p>
        </p:txBody>
      </p:sp>
    </p:spTree>
    <p:extLst>
      <p:ext uri="{BB962C8B-B14F-4D97-AF65-F5344CB8AC3E}">
        <p14:creationId xmlns:p14="http://schemas.microsoft.com/office/powerpoint/2010/main" val="2707494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6DBFB-BC0E-4507-A599-90CD5085A681}" type="slidenum">
              <a:rPr lang="en-US" smtClean="0"/>
              <a:t>17</a:t>
            </a:fld>
            <a:endParaRPr lang="en-US" dirty="0"/>
          </a:p>
        </p:txBody>
      </p:sp>
    </p:spTree>
    <p:extLst>
      <p:ext uri="{BB962C8B-B14F-4D97-AF65-F5344CB8AC3E}">
        <p14:creationId xmlns:p14="http://schemas.microsoft.com/office/powerpoint/2010/main" val="275753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6DBFB-BC0E-4507-A599-90CD5085A681}" type="slidenum">
              <a:rPr lang="en-US" smtClean="0"/>
              <a:t>18</a:t>
            </a:fld>
            <a:endParaRPr lang="en-US" dirty="0"/>
          </a:p>
        </p:txBody>
      </p:sp>
    </p:spTree>
    <p:extLst>
      <p:ext uri="{BB962C8B-B14F-4D97-AF65-F5344CB8AC3E}">
        <p14:creationId xmlns:p14="http://schemas.microsoft.com/office/powerpoint/2010/main" val="904871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6DBFB-BC0E-4507-A599-90CD5085A681}" type="slidenum">
              <a:rPr lang="en-US" smtClean="0"/>
              <a:t>19</a:t>
            </a:fld>
            <a:endParaRPr lang="en-US" dirty="0"/>
          </a:p>
        </p:txBody>
      </p:sp>
    </p:spTree>
    <p:extLst>
      <p:ext uri="{BB962C8B-B14F-4D97-AF65-F5344CB8AC3E}">
        <p14:creationId xmlns:p14="http://schemas.microsoft.com/office/powerpoint/2010/main" val="402884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6DBFB-BC0E-4507-A599-90CD5085A681}" type="slidenum">
              <a:rPr lang="en-US" smtClean="0"/>
              <a:t>20</a:t>
            </a:fld>
            <a:endParaRPr lang="en-US" dirty="0"/>
          </a:p>
        </p:txBody>
      </p:sp>
    </p:spTree>
    <p:extLst>
      <p:ext uri="{BB962C8B-B14F-4D97-AF65-F5344CB8AC3E}">
        <p14:creationId xmlns:p14="http://schemas.microsoft.com/office/powerpoint/2010/main" val="264665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23F103-BC34-4FE4-A40E-EDDEECFDA5D0}" type="datetimeFigureOut">
              <a:rPr lang="en-US" smtClean="0"/>
              <a:pPr/>
              <a:t>5/23/22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747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86D93-FCAC-47E0-A2EE-787E62CA814C}" type="datetimeFigureOut">
              <a:rPr lang="en-US" smtClean="0"/>
              <a:t>5/23/22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967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879A6-0FD0-4734-A311-86BFCA472E6E}" type="datetimeFigureOut">
              <a:rPr lang="en-US" smtClean="0"/>
              <a:t>5/23/22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958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smtClean="0"/>
              <a:t>5/23/22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855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5/23/22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884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smtClean="0"/>
              <a:t>5/23/22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23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smtClean="0"/>
              <a:t>5/23/22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133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smtClean="0"/>
              <a:t>5/23/22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969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5/23/22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985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5/23/22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943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5/23/22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072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t>5/23/22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15397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5403" b="25392"/>
          <a:stretch/>
        </p:blipFill>
        <p:spPr>
          <a:xfrm>
            <a:off x="0" y="1297460"/>
            <a:ext cx="12192000" cy="5560539"/>
          </a:xfrm>
          <a:prstGeom prst="rect">
            <a:avLst/>
          </a:prstGeom>
        </p:spPr>
      </p:pic>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dirty="0">
                <a:solidFill>
                  <a:schemeClr val="bg1"/>
                </a:solidFill>
              </a:rPr>
              <a:t>Robson Ranch Denton HOA</a:t>
            </a:r>
          </a:p>
        </p:txBody>
      </p:sp>
      <p:sp>
        <p:nvSpPr>
          <p:cNvPr id="11" name="Rectangle 10"/>
          <p:cNvSpPr/>
          <p:nvPr/>
        </p:nvSpPr>
        <p:spPr>
          <a:xfrm>
            <a:off x="1822530" y="1894346"/>
            <a:ext cx="7260510" cy="1200329"/>
          </a:xfrm>
          <a:prstGeom prst="rect">
            <a:avLst/>
          </a:prstGeom>
        </p:spPr>
        <p:txBody>
          <a:bodyPr wrap="square">
            <a:spAutoFit/>
          </a:bodyPr>
          <a:lstStyle/>
          <a:p>
            <a:pPr algn="ctr"/>
            <a:r>
              <a:rPr lang="en-US" sz="3600" b="1" dirty="0">
                <a:solidFill>
                  <a:schemeClr val="bg1"/>
                </a:solidFill>
              </a:rPr>
              <a:t>Golf &amp; Greens Committee</a:t>
            </a:r>
          </a:p>
          <a:p>
            <a:pPr algn="ctr"/>
            <a:r>
              <a:rPr lang="en-US" sz="3600" b="1" dirty="0">
                <a:solidFill>
                  <a:schemeClr val="bg1"/>
                </a:solidFill>
              </a:rPr>
              <a:t>May 16, 2022</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589" y="6038665"/>
            <a:ext cx="1299411" cy="819333"/>
          </a:xfrm>
          <a:prstGeom prst="rect">
            <a:avLst/>
          </a:prstGeom>
        </p:spPr>
      </p:pic>
    </p:spTree>
    <p:extLst>
      <p:ext uri="{BB962C8B-B14F-4D97-AF65-F5344CB8AC3E}">
        <p14:creationId xmlns:p14="http://schemas.microsoft.com/office/powerpoint/2010/main" val="53479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Rounds of Golf Actual vs Budget</a:t>
            </a:r>
          </a:p>
        </p:txBody>
      </p:sp>
      <p:graphicFrame>
        <p:nvGraphicFramePr>
          <p:cNvPr id="15" name="Content Placeholder 5"/>
          <p:cNvGraphicFramePr>
            <a:graphicFrameLocks noGrp="1"/>
          </p:cNvGraphicFramePr>
          <p:nvPr>
            <p:extLst>
              <p:ext uri="{D42A27DB-BD31-4B8C-83A1-F6EECF244321}">
                <p14:modId xmlns:p14="http://schemas.microsoft.com/office/powerpoint/2010/main" val="3542661488"/>
              </p:ext>
            </p:extLst>
          </p:nvPr>
        </p:nvGraphicFramePr>
        <p:xfrm>
          <a:off x="256581" y="1561171"/>
          <a:ext cx="11385292" cy="491099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475571" y="1806498"/>
            <a:ext cx="2518515" cy="369332"/>
          </a:xfrm>
          <a:prstGeom prst="rect">
            <a:avLst/>
          </a:prstGeom>
          <a:noFill/>
        </p:spPr>
        <p:txBody>
          <a:bodyPr wrap="square" rtlCol="0">
            <a:spAutoFit/>
          </a:bodyPr>
          <a:lstStyle/>
          <a:p>
            <a:r>
              <a:rPr lang="en-US" b="1" dirty="0">
                <a:solidFill>
                  <a:srgbClr val="0070C0"/>
                </a:solidFill>
              </a:rPr>
              <a:t>Days Closed</a:t>
            </a:r>
          </a:p>
        </p:txBody>
      </p:sp>
      <p:sp>
        <p:nvSpPr>
          <p:cNvPr id="3" name="TextBox 2"/>
          <p:cNvSpPr txBox="1"/>
          <p:nvPr/>
        </p:nvSpPr>
        <p:spPr>
          <a:xfrm>
            <a:off x="2051824" y="2631688"/>
            <a:ext cx="423747" cy="369332"/>
          </a:xfrm>
          <a:prstGeom prst="rect">
            <a:avLst/>
          </a:prstGeom>
          <a:noFill/>
        </p:spPr>
        <p:txBody>
          <a:bodyPr wrap="square" rtlCol="0">
            <a:spAutoFit/>
          </a:bodyPr>
          <a:lstStyle/>
          <a:p>
            <a:r>
              <a:rPr lang="en-US" dirty="0">
                <a:solidFill>
                  <a:srgbClr val="0070C0"/>
                </a:solidFill>
              </a:rPr>
              <a:t>6</a:t>
            </a:r>
          </a:p>
        </p:txBody>
      </p:sp>
      <p:sp>
        <p:nvSpPr>
          <p:cNvPr id="6" name="TextBox 5"/>
          <p:cNvSpPr txBox="1"/>
          <p:nvPr/>
        </p:nvSpPr>
        <p:spPr>
          <a:xfrm>
            <a:off x="2877015" y="2631688"/>
            <a:ext cx="669073" cy="369332"/>
          </a:xfrm>
          <a:prstGeom prst="rect">
            <a:avLst/>
          </a:prstGeom>
          <a:noFill/>
        </p:spPr>
        <p:txBody>
          <a:bodyPr wrap="square" rtlCol="0">
            <a:spAutoFit/>
          </a:bodyPr>
          <a:lstStyle/>
          <a:p>
            <a:r>
              <a:rPr lang="en-US" b="1" dirty="0">
                <a:solidFill>
                  <a:srgbClr val="0070C0"/>
                </a:solidFill>
              </a:rPr>
              <a:t>10</a:t>
            </a:r>
          </a:p>
        </p:txBody>
      </p:sp>
      <p:sp>
        <p:nvSpPr>
          <p:cNvPr id="8" name="TextBox 7"/>
          <p:cNvSpPr txBox="1"/>
          <p:nvPr/>
        </p:nvSpPr>
        <p:spPr>
          <a:xfrm>
            <a:off x="3734828" y="2042016"/>
            <a:ext cx="837172" cy="369332"/>
          </a:xfrm>
          <a:prstGeom prst="rect">
            <a:avLst/>
          </a:prstGeom>
          <a:noFill/>
        </p:spPr>
        <p:txBody>
          <a:bodyPr wrap="square" rtlCol="0">
            <a:spAutoFit/>
          </a:bodyPr>
          <a:lstStyle/>
          <a:p>
            <a:r>
              <a:rPr lang="en-US" dirty="0">
                <a:solidFill>
                  <a:srgbClr val="0070C0"/>
                </a:solidFill>
              </a:rPr>
              <a:t>4</a:t>
            </a:r>
          </a:p>
        </p:txBody>
      </p:sp>
      <p:sp>
        <p:nvSpPr>
          <p:cNvPr id="16" name="TextBox 15"/>
          <p:cNvSpPr txBox="1"/>
          <p:nvPr/>
        </p:nvSpPr>
        <p:spPr>
          <a:xfrm>
            <a:off x="4414222" y="2025960"/>
            <a:ext cx="600506" cy="369332"/>
          </a:xfrm>
          <a:prstGeom prst="rect">
            <a:avLst/>
          </a:prstGeom>
          <a:noFill/>
        </p:spPr>
        <p:txBody>
          <a:bodyPr wrap="square" rtlCol="0">
            <a:spAutoFit/>
          </a:bodyPr>
          <a:lstStyle/>
          <a:p>
            <a:r>
              <a:rPr lang="en-US" dirty="0">
                <a:solidFill>
                  <a:srgbClr val="0070C0"/>
                </a:solidFill>
              </a:rPr>
              <a:t>1</a:t>
            </a:r>
          </a:p>
        </p:txBody>
      </p:sp>
    </p:spTree>
    <p:extLst>
      <p:ext uri="{BB962C8B-B14F-4D97-AF65-F5344CB8AC3E}">
        <p14:creationId xmlns:p14="http://schemas.microsoft.com/office/powerpoint/2010/main" val="316837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Average Price of Golf Actual vs Budget</a:t>
            </a:r>
            <a:endParaRPr lang="en-US" sz="2000" dirty="0">
              <a:solidFill>
                <a:schemeClr val="bg1"/>
              </a:solidFill>
            </a:endParaRPr>
          </a:p>
          <a:p>
            <a:pPr algn="ctr"/>
            <a:r>
              <a:rPr lang="en-US" sz="2000" dirty="0">
                <a:solidFill>
                  <a:schemeClr val="bg1"/>
                </a:solidFill>
              </a:rPr>
              <a:t>Net of comp rounds</a:t>
            </a:r>
            <a:endParaRPr lang="en-US" sz="4400" dirty="0">
              <a:solidFill>
                <a:schemeClr val="bg1"/>
              </a:solidFill>
            </a:endParaRPr>
          </a:p>
        </p:txBody>
      </p:sp>
      <p:graphicFrame>
        <p:nvGraphicFramePr>
          <p:cNvPr id="6" name="Content Placeholder 3"/>
          <p:cNvGraphicFramePr>
            <a:graphicFrameLocks noGrp="1"/>
          </p:cNvGraphicFramePr>
          <p:nvPr>
            <p:extLst>
              <p:ext uri="{D42A27DB-BD31-4B8C-83A1-F6EECF244321}">
                <p14:modId xmlns:p14="http://schemas.microsoft.com/office/powerpoint/2010/main" val="3784050194"/>
              </p:ext>
            </p:extLst>
          </p:nvPr>
        </p:nvGraphicFramePr>
        <p:xfrm>
          <a:off x="292296" y="1498182"/>
          <a:ext cx="11148856" cy="5130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525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Average Price per Round by Type</a:t>
            </a:r>
          </a:p>
        </p:txBody>
      </p:sp>
      <p:graphicFrame>
        <p:nvGraphicFramePr>
          <p:cNvPr id="8" name="Chart 7"/>
          <p:cNvGraphicFramePr>
            <a:graphicFrameLocks/>
          </p:cNvGraphicFramePr>
          <p:nvPr>
            <p:extLst>
              <p:ext uri="{D42A27DB-BD31-4B8C-83A1-F6EECF244321}">
                <p14:modId xmlns:p14="http://schemas.microsoft.com/office/powerpoint/2010/main" val="3477157033"/>
              </p:ext>
            </p:extLst>
          </p:nvPr>
        </p:nvGraphicFramePr>
        <p:xfrm>
          <a:off x="0" y="1471962"/>
          <a:ext cx="12192000" cy="50971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3468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Cart Traffic </a:t>
            </a:r>
          </a:p>
        </p:txBody>
      </p:sp>
      <p:graphicFrame>
        <p:nvGraphicFramePr>
          <p:cNvPr id="3" name="Table 2"/>
          <p:cNvGraphicFramePr>
            <a:graphicFrameLocks noGrp="1"/>
          </p:cNvGraphicFramePr>
          <p:nvPr/>
        </p:nvGraphicFramePr>
        <p:xfrm>
          <a:off x="2282652" y="1656723"/>
          <a:ext cx="7626695" cy="4689142"/>
        </p:xfrm>
        <a:graphic>
          <a:graphicData uri="http://schemas.openxmlformats.org/drawingml/2006/table">
            <a:tbl>
              <a:tblPr>
                <a:tableStyleId>{5C22544A-7EE6-4342-B048-85BDC9FD1C3A}</a:tableStyleId>
              </a:tblPr>
              <a:tblGrid>
                <a:gridCol w="2579757">
                  <a:extLst>
                    <a:ext uri="{9D8B030D-6E8A-4147-A177-3AD203B41FA5}">
                      <a16:colId xmlns:a16="http://schemas.microsoft.com/office/drawing/2014/main" val="20000"/>
                    </a:ext>
                  </a:extLst>
                </a:gridCol>
                <a:gridCol w="609760">
                  <a:extLst>
                    <a:ext uri="{9D8B030D-6E8A-4147-A177-3AD203B41FA5}">
                      <a16:colId xmlns:a16="http://schemas.microsoft.com/office/drawing/2014/main" val="20001"/>
                    </a:ext>
                  </a:extLst>
                </a:gridCol>
                <a:gridCol w="609760">
                  <a:extLst>
                    <a:ext uri="{9D8B030D-6E8A-4147-A177-3AD203B41FA5}">
                      <a16:colId xmlns:a16="http://schemas.microsoft.com/office/drawing/2014/main" val="20002"/>
                    </a:ext>
                  </a:extLst>
                </a:gridCol>
                <a:gridCol w="759856">
                  <a:extLst>
                    <a:ext uri="{9D8B030D-6E8A-4147-A177-3AD203B41FA5}">
                      <a16:colId xmlns:a16="http://schemas.microsoft.com/office/drawing/2014/main" val="20003"/>
                    </a:ext>
                  </a:extLst>
                </a:gridCol>
                <a:gridCol w="609760">
                  <a:extLst>
                    <a:ext uri="{9D8B030D-6E8A-4147-A177-3AD203B41FA5}">
                      <a16:colId xmlns:a16="http://schemas.microsoft.com/office/drawing/2014/main" val="20004"/>
                    </a:ext>
                  </a:extLst>
                </a:gridCol>
                <a:gridCol w="609760">
                  <a:extLst>
                    <a:ext uri="{9D8B030D-6E8A-4147-A177-3AD203B41FA5}">
                      <a16:colId xmlns:a16="http://schemas.microsoft.com/office/drawing/2014/main" val="20005"/>
                    </a:ext>
                  </a:extLst>
                </a:gridCol>
                <a:gridCol w="609760">
                  <a:extLst>
                    <a:ext uri="{9D8B030D-6E8A-4147-A177-3AD203B41FA5}">
                      <a16:colId xmlns:a16="http://schemas.microsoft.com/office/drawing/2014/main" val="20006"/>
                    </a:ext>
                  </a:extLst>
                </a:gridCol>
                <a:gridCol w="609760">
                  <a:extLst>
                    <a:ext uri="{9D8B030D-6E8A-4147-A177-3AD203B41FA5}">
                      <a16:colId xmlns:a16="http://schemas.microsoft.com/office/drawing/2014/main" val="20007"/>
                    </a:ext>
                  </a:extLst>
                </a:gridCol>
                <a:gridCol w="628522">
                  <a:extLst>
                    <a:ext uri="{9D8B030D-6E8A-4147-A177-3AD203B41FA5}">
                      <a16:colId xmlns:a16="http://schemas.microsoft.com/office/drawing/2014/main" val="20008"/>
                    </a:ext>
                  </a:extLst>
                </a:gridCol>
              </a:tblGrid>
              <a:tr h="187235">
                <a:tc gridSpan="9">
                  <a:txBody>
                    <a:bodyPr/>
                    <a:lstStyle/>
                    <a:p>
                      <a:pPr algn="ctr" fontAlgn="b"/>
                      <a:r>
                        <a:rPr lang="en-US" sz="1100" u="none" strike="noStrike" dirty="0">
                          <a:effectLst/>
                        </a:rPr>
                        <a:t>Robson Ranch Denton HOA</a:t>
                      </a:r>
                      <a:endParaRPr lang="en-US" sz="1100" b="1" i="0" u="none" strike="noStrike" dirty="0">
                        <a:solidFill>
                          <a:srgbClr val="000000"/>
                        </a:solidFill>
                        <a:effectLst/>
                        <a:latin typeface="Calibri" panose="020F0502020204030204" pitchFamily="34" charset="0"/>
                      </a:endParaRPr>
                    </a:p>
                  </a:txBody>
                  <a:tcPr marL="9362" marR="9362" marT="936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7235">
                <a:tc gridSpan="9">
                  <a:txBody>
                    <a:bodyPr/>
                    <a:lstStyle/>
                    <a:p>
                      <a:pPr algn="ctr" fontAlgn="b"/>
                      <a:r>
                        <a:rPr lang="en-US" sz="1100" u="none" strike="noStrike">
                          <a:effectLst/>
                        </a:rPr>
                        <a:t>Estimated Golf Cart Traffic</a:t>
                      </a:r>
                      <a:endParaRPr lang="en-US" sz="1100" b="1" i="0" u="none" strike="noStrike">
                        <a:solidFill>
                          <a:srgbClr val="000000"/>
                        </a:solidFill>
                        <a:effectLst/>
                        <a:latin typeface="Calibri" panose="020F0502020204030204" pitchFamily="34" charset="0"/>
                      </a:endParaRPr>
                    </a:p>
                  </a:txBody>
                  <a:tcPr marL="9362" marR="9362" marT="936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87235">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gridSpan="8">
                  <a:txBody>
                    <a:bodyPr/>
                    <a:lstStyle/>
                    <a:p>
                      <a:pPr algn="ctr" fontAlgn="b"/>
                      <a:r>
                        <a:rPr lang="en-US" sz="1100" u="none" strike="noStrike">
                          <a:effectLst/>
                        </a:rPr>
                        <a:t>Apr-22</a:t>
                      </a:r>
                      <a:endParaRPr lang="en-US" sz="1100" b="0" i="0" u="none" strike="noStrike">
                        <a:solidFill>
                          <a:srgbClr val="000000"/>
                        </a:solidFill>
                        <a:effectLst/>
                        <a:latin typeface="Calibri" panose="020F0502020204030204" pitchFamily="34" charset="0"/>
                      </a:endParaRPr>
                    </a:p>
                  </a:txBody>
                  <a:tcPr marL="9362" marR="9362" marT="936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87235">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Monday</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Tuesday</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Wednesday</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Thursday</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Friday</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Saturday</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Sunday</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03"/>
                  </a:ext>
                </a:extLst>
              </a:tr>
              <a:tr h="338895">
                <a:tc>
                  <a:txBody>
                    <a:bodyPr/>
                    <a:lstStyle/>
                    <a:p>
                      <a:pPr algn="l" fontAlgn="b"/>
                      <a:r>
                        <a:rPr lang="en-US" sz="1100" u="none" strike="noStrike">
                          <a:effectLst/>
                        </a:rPr>
                        <a:t>Resident Play</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116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437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866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672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996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894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463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4,442 </a:t>
                      </a:r>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04"/>
                  </a:ext>
                </a:extLst>
              </a:tr>
              <a:tr h="187235">
                <a:tc>
                  <a:txBody>
                    <a:bodyPr/>
                    <a:lstStyle/>
                    <a:p>
                      <a:pPr algn="l" fontAlgn="b"/>
                      <a:r>
                        <a:rPr lang="en-US" sz="1100" u="none" strike="noStrike">
                          <a:effectLst/>
                        </a:rPr>
                        <a:t>Non-resident Play</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5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17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12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229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118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147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70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597 </a:t>
                      </a:r>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05"/>
                  </a:ext>
                </a:extLst>
              </a:tr>
              <a:tr h="187235">
                <a:tc>
                  <a:txBody>
                    <a:bodyPr/>
                    <a:lstStyle/>
                    <a:p>
                      <a:pPr algn="l" fontAlgn="b"/>
                      <a:r>
                        <a:rPr lang="en-US" sz="1100" u="none" strike="noStrike">
                          <a:effectLst/>
                        </a:rPr>
                        <a:t>Golf Now</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9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47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73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81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183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68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461 </a:t>
                      </a:r>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06"/>
                  </a:ext>
                </a:extLst>
              </a:tr>
              <a:tr h="338895">
                <a:tc>
                  <a:txBody>
                    <a:bodyPr/>
                    <a:lstStyle/>
                    <a:p>
                      <a:pPr algn="l" fontAlgn="b"/>
                      <a:r>
                        <a:rPr lang="en-US" sz="1100" u="none" strike="noStrike">
                          <a:effectLst/>
                        </a:rPr>
                        <a:t>Total Rounds</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120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463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925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973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1,195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1,223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601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5,500 </a:t>
                      </a:r>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07"/>
                  </a:ext>
                </a:extLst>
              </a:tr>
              <a:tr h="187235">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08"/>
                  </a:ext>
                </a:extLst>
              </a:tr>
              <a:tr h="187235">
                <a:tc>
                  <a:txBody>
                    <a:bodyPr/>
                    <a:lstStyle/>
                    <a:p>
                      <a:pPr algn="l" fontAlgn="b"/>
                      <a:r>
                        <a:rPr lang="en-US" sz="1100" u="none" strike="noStrike">
                          <a:effectLst/>
                        </a:rPr>
                        <a:t>Percentage Resident Play</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96%</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69%</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83%</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73%</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81%</a:t>
                      </a:r>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09"/>
                  </a:ext>
                </a:extLst>
              </a:tr>
              <a:tr h="187235">
                <a:tc>
                  <a:txBody>
                    <a:bodyPr/>
                    <a:lstStyle/>
                    <a:p>
                      <a:pPr algn="l" fontAlgn="b"/>
                      <a:r>
                        <a:rPr lang="en-US" sz="1100" u="none" strike="noStrike">
                          <a:effectLst/>
                        </a:rPr>
                        <a:t>Percentage Non-Resident Play</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10"/>
                  </a:ext>
                </a:extLst>
              </a:tr>
              <a:tr h="187235">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11"/>
                  </a:ext>
                </a:extLst>
              </a:tr>
              <a:tr h="187235">
                <a:tc>
                  <a:txBody>
                    <a:bodyPr/>
                    <a:lstStyle/>
                    <a:p>
                      <a:pPr algn="l" fontAlgn="b"/>
                      <a:r>
                        <a:rPr lang="en-US" sz="1100" u="none" strike="noStrike">
                          <a:effectLst/>
                        </a:rPr>
                        <a:t>Assumptions:</a:t>
                      </a:r>
                      <a:endParaRPr lang="en-US" sz="1100" b="1"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12"/>
                  </a:ext>
                </a:extLst>
              </a:tr>
              <a:tr h="187235">
                <a:tc>
                  <a:txBody>
                    <a:bodyPr/>
                    <a:lstStyle/>
                    <a:p>
                      <a:pPr algn="l" fontAlgn="b"/>
                      <a:r>
                        <a:rPr lang="en-US" sz="1100" u="none" strike="noStrike">
                          <a:effectLst/>
                        </a:rPr>
                        <a:t>Two to a cart for non-resident play</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13"/>
                  </a:ext>
                </a:extLst>
              </a:tr>
              <a:tr h="187235">
                <a:tc>
                  <a:txBody>
                    <a:bodyPr/>
                    <a:lstStyle/>
                    <a:p>
                      <a:pPr algn="l" fontAlgn="b"/>
                      <a:r>
                        <a:rPr lang="en-US" sz="1100" u="none" strike="noStrike">
                          <a:effectLst/>
                        </a:rPr>
                        <a:t>One to a cart in resident play</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14"/>
                  </a:ext>
                </a:extLst>
              </a:tr>
              <a:tr h="187235">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15"/>
                  </a:ext>
                </a:extLst>
              </a:tr>
              <a:tr h="338895">
                <a:tc>
                  <a:txBody>
                    <a:bodyPr/>
                    <a:lstStyle/>
                    <a:p>
                      <a:pPr algn="l" fontAlgn="b"/>
                      <a:r>
                        <a:rPr lang="en-US" sz="1100" u="none" strike="noStrike">
                          <a:effectLst/>
                        </a:rPr>
                        <a:t>Number of Carts on Course</a:t>
                      </a:r>
                      <a:endParaRPr lang="en-US" sz="1100" b="1"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118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450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895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822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1,096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1,058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532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4,971 </a:t>
                      </a:r>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16"/>
                  </a:ext>
                </a:extLst>
              </a:tr>
              <a:tr h="187235">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17"/>
                  </a:ext>
                </a:extLst>
              </a:tr>
              <a:tr h="338895">
                <a:tc>
                  <a:txBody>
                    <a:bodyPr/>
                    <a:lstStyle/>
                    <a:p>
                      <a:pPr algn="l" fontAlgn="b"/>
                      <a:r>
                        <a:rPr lang="en-US" sz="1100" u="none" strike="noStrike">
                          <a:effectLst/>
                        </a:rPr>
                        <a:t>Number if we go to 2 in Cart on Weekends</a:t>
                      </a:r>
                      <a:endParaRPr lang="en-US" sz="1100" b="1"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118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450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895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822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598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612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301 </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l" fontAlgn="b"/>
                      <a:r>
                        <a:rPr lang="en-US" sz="1100" u="none" strike="noStrike">
                          <a:effectLst/>
                        </a:rPr>
                        <a:t>         3,795 </a:t>
                      </a:r>
                      <a:endParaRPr lang="en-US" sz="1100" b="0" i="0" u="none" strike="noStrike">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18"/>
                  </a:ext>
                </a:extLst>
              </a:tr>
              <a:tr h="187235">
                <a:tc>
                  <a:txBody>
                    <a:bodyPr/>
                    <a:lstStyle/>
                    <a:p>
                      <a:pPr algn="l" fontAlgn="b"/>
                      <a:r>
                        <a:rPr lang="en-US" sz="1100" u="none" strike="noStrike">
                          <a:effectLst/>
                        </a:rPr>
                        <a:t>Percentage Reduction</a:t>
                      </a:r>
                      <a:endParaRPr lang="en-US" sz="1100" b="1"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dirty="0">
                          <a:effectLst/>
                        </a:rPr>
                        <a:t>45%</a:t>
                      </a:r>
                      <a:endParaRPr lang="en-US" sz="1100" b="0" i="0" u="none" strike="noStrike" dirty="0">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dirty="0">
                          <a:effectLst/>
                        </a:rPr>
                        <a:t>42%</a:t>
                      </a:r>
                      <a:endParaRPr lang="en-US" sz="1100" b="0" i="0" u="none" strike="noStrike" dirty="0">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dirty="0">
                          <a:effectLst/>
                        </a:rPr>
                        <a:t>44%</a:t>
                      </a:r>
                      <a:endParaRPr lang="en-US" sz="1100" b="0" i="0" u="none" strike="noStrike" dirty="0">
                        <a:solidFill>
                          <a:srgbClr val="000000"/>
                        </a:solidFill>
                        <a:effectLst/>
                        <a:latin typeface="Calibri" panose="020F0502020204030204" pitchFamily="34" charset="0"/>
                      </a:endParaRPr>
                    </a:p>
                  </a:txBody>
                  <a:tcPr marL="9362" marR="9362" marT="9362" marB="0" anchor="b"/>
                </a:tc>
                <a:tc>
                  <a:txBody>
                    <a:bodyPr/>
                    <a:lstStyle/>
                    <a:p>
                      <a:pPr algn="r" fontAlgn="b"/>
                      <a:r>
                        <a:rPr lang="en-US" sz="1100" u="none" strike="noStrike" dirty="0">
                          <a:effectLst/>
                        </a:rPr>
                        <a:t>24%</a:t>
                      </a:r>
                      <a:endParaRPr lang="en-US" sz="1100" b="0" i="0" u="none" strike="noStrike" dirty="0">
                        <a:solidFill>
                          <a:srgbClr val="000000"/>
                        </a:solidFill>
                        <a:effectLst/>
                        <a:latin typeface="Calibri" panose="020F0502020204030204" pitchFamily="34" charset="0"/>
                      </a:endParaRPr>
                    </a:p>
                  </a:txBody>
                  <a:tcPr marL="9362" marR="9362" marT="9362" marB="0" anchor="b"/>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39080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1524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Year over Year Golf Now Sales - April</a:t>
            </a:r>
          </a:p>
        </p:txBody>
      </p:sp>
      <p:graphicFrame>
        <p:nvGraphicFramePr>
          <p:cNvPr id="8" name="Chart 7"/>
          <p:cNvGraphicFramePr>
            <a:graphicFrameLocks/>
          </p:cNvGraphicFramePr>
          <p:nvPr>
            <p:extLst>
              <p:ext uri="{D42A27DB-BD31-4B8C-83A1-F6EECF244321}">
                <p14:modId xmlns:p14="http://schemas.microsoft.com/office/powerpoint/2010/main" val="618276259"/>
              </p:ext>
            </p:extLst>
          </p:nvPr>
        </p:nvGraphicFramePr>
        <p:xfrm>
          <a:off x="223023" y="1538868"/>
          <a:ext cx="11396547" cy="4973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7928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3697"/>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Golf Now Average Cost per Round</a:t>
            </a:r>
          </a:p>
        </p:txBody>
      </p:sp>
      <p:sp>
        <p:nvSpPr>
          <p:cNvPr id="9" name="Rectangle 8"/>
          <p:cNvSpPr/>
          <p:nvPr/>
        </p:nvSpPr>
        <p:spPr>
          <a:xfrm>
            <a:off x="0" y="-1"/>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Golf Now Net Price per Year</a:t>
            </a:r>
            <a:endParaRPr lang="en-US" sz="2800" dirty="0">
              <a:solidFill>
                <a:schemeClr val="bg1"/>
              </a:solidFill>
            </a:endParaRPr>
          </a:p>
          <a:p>
            <a:pPr algn="ctr"/>
            <a:r>
              <a:rPr lang="en-US" sz="2800" dirty="0">
                <a:solidFill>
                  <a:schemeClr val="bg1"/>
                </a:solidFill>
              </a:rPr>
              <a:t>Net of Comps</a:t>
            </a:r>
            <a:endParaRPr lang="en-US" sz="4400" dirty="0">
              <a:solidFill>
                <a:schemeClr val="bg1"/>
              </a:solidFill>
            </a:endParaRPr>
          </a:p>
        </p:txBody>
      </p:sp>
      <p:graphicFrame>
        <p:nvGraphicFramePr>
          <p:cNvPr id="8" name="Chart 7"/>
          <p:cNvGraphicFramePr>
            <a:graphicFrameLocks/>
          </p:cNvGraphicFramePr>
          <p:nvPr>
            <p:extLst>
              <p:ext uri="{D42A27DB-BD31-4B8C-83A1-F6EECF244321}">
                <p14:modId xmlns:p14="http://schemas.microsoft.com/office/powerpoint/2010/main" val="4230198865"/>
              </p:ext>
            </p:extLst>
          </p:nvPr>
        </p:nvGraphicFramePr>
        <p:xfrm>
          <a:off x="-1" y="1561171"/>
          <a:ext cx="11731083" cy="48396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6017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024178" y="0"/>
            <a:ext cx="2167822" cy="12974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Golf Financial Results Actual vs Budget March 2022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589" y="6038666"/>
            <a:ext cx="1299411" cy="819333"/>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284220491"/>
              </p:ext>
            </p:extLst>
          </p:nvPr>
        </p:nvGraphicFramePr>
        <p:xfrm>
          <a:off x="457200" y="1390056"/>
          <a:ext cx="11734800" cy="50582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3313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024178" y="0"/>
            <a:ext cx="2167822" cy="12974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Golf Financial Results Actual vs Budget </a:t>
            </a:r>
          </a:p>
          <a:p>
            <a:pPr algn="ctr"/>
            <a:r>
              <a:rPr lang="en-US" sz="4400" dirty="0">
                <a:solidFill>
                  <a:schemeClr val="bg1"/>
                </a:solidFill>
              </a:rPr>
              <a:t>YTD 2022</a:t>
            </a:r>
          </a:p>
        </p:txBody>
      </p:sp>
      <p:graphicFrame>
        <p:nvGraphicFramePr>
          <p:cNvPr id="8" name="Chart 7"/>
          <p:cNvGraphicFramePr>
            <a:graphicFrameLocks/>
          </p:cNvGraphicFramePr>
          <p:nvPr>
            <p:extLst>
              <p:ext uri="{D42A27DB-BD31-4B8C-83A1-F6EECF244321}">
                <p14:modId xmlns:p14="http://schemas.microsoft.com/office/powerpoint/2010/main" val="1521974241"/>
              </p:ext>
            </p:extLst>
          </p:nvPr>
        </p:nvGraphicFramePr>
        <p:xfrm>
          <a:off x="264694" y="1491916"/>
          <a:ext cx="11502189" cy="502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100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024178" y="0"/>
            <a:ext cx="2167822" cy="12974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Hard &amp; Soft Goods Results</a:t>
            </a:r>
          </a:p>
        </p:txBody>
      </p:sp>
      <p:graphicFrame>
        <p:nvGraphicFramePr>
          <p:cNvPr id="3" name="Table 2"/>
          <p:cNvGraphicFramePr>
            <a:graphicFrameLocks noGrp="1"/>
          </p:cNvGraphicFramePr>
          <p:nvPr>
            <p:extLst>
              <p:ext uri="{D42A27DB-BD31-4B8C-83A1-F6EECF244321}">
                <p14:modId xmlns:p14="http://schemas.microsoft.com/office/powerpoint/2010/main" val="575575808"/>
              </p:ext>
            </p:extLst>
          </p:nvPr>
        </p:nvGraphicFramePr>
        <p:xfrm>
          <a:off x="1226632" y="1297459"/>
          <a:ext cx="10125309" cy="5221451"/>
        </p:xfrm>
        <a:graphic>
          <a:graphicData uri="http://schemas.openxmlformats.org/drawingml/2006/table">
            <a:tbl>
              <a:tblPr/>
              <a:tblGrid>
                <a:gridCol w="2581978">
                  <a:extLst>
                    <a:ext uri="{9D8B030D-6E8A-4147-A177-3AD203B41FA5}">
                      <a16:colId xmlns:a16="http://schemas.microsoft.com/office/drawing/2014/main" val="20000"/>
                    </a:ext>
                  </a:extLst>
                </a:gridCol>
                <a:gridCol w="1144927">
                  <a:extLst>
                    <a:ext uri="{9D8B030D-6E8A-4147-A177-3AD203B41FA5}">
                      <a16:colId xmlns:a16="http://schemas.microsoft.com/office/drawing/2014/main" val="20001"/>
                    </a:ext>
                  </a:extLst>
                </a:gridCol>
                <a:gridCol w="1144927">
                  <a:extLst>
                    <a:ext uri="{9D8B030D-6E8A-4147-A177-3AD203B41FA5}">
                      <a16:colId xmlns:a16="http://schemas.microsoft.com/office/drawing/2014/main" val="20002"/>
                    </a:ext>
                  </a:extLst>
                </a:gridCol>
                <a:gridCol w="1144927">
                  <a:extLst>
                    <a:ext uri="{9D8B030D-6E8A-4147-A177-3AD203B41FA5}">
                      <a16:colId xmlns:a16="http://schemas.microsoft.com/office/drawing/2014/main" val="20003"/>
                    </a:ext>
                  </a:extLst>
                </a:gridCol>
                <a:gridCol w="1060119">
                  <a:extLst>
                    <a:ext uri="{9D8B030D-6E8A-4147-A177-3AD203B41FA5}">
                      <a16:colId xmlns:a16="http://schemas.microsoft.com/office/drawing/2014/main" val="20004"/>
                    </a:ext>
                  </a:extLst>
                </a:gridCol>
                <a:gridCol w="1060119">
                  <a:extLst>
                    <a:ext uri="{9D8B030D-6E8A-4147-A177-3AD203B41FA5}">
                      <a16:colId xmlns:a16="http://schemas.microsoft.com/office/drawing/2014/main" val="20005"/>
                    </a:ext>
                  </a:extLst>
                </a:gridCol>
                <a:gridCol w="989444">
                  <a:extLst>
                    <a:ext uri="{9D8B030D-6E8A-4147-A177-3AD203B41FA5}">
                      <a16:colId xmlns:a16="http://schemas.microsoft.com/office/drawing/2014/main" val="20006"/>
                    </a:ext>
                  </a:extLst>
                </a:gridCol>
                <a:gridCol w="998868">
                  <a:extLst>
                    <a:ext uri="{9D8B030D-6E8A-4147-A177-3AD203B41FA5}">
                      <a16:colId xmlns:a16="http://schemas.microsoft.com/office/drawing/2014/main" val="20007"/>
                    </a:ext>
                  </a:extLst>
                </a:gridCol>
              </a:tblGrid>
              <a:tr h="325994">
                <a:tc>
                  <a:txBody>
                    <a:bodyPr/>
                    <a:lstStyle/>
                    <a:p>
                      <a:pPr algn="l" fontAlgn="b"/>
                      <a:r>
                        <a:rPr lang="en-US" sz="1400" b="0" i="0" u="none" strike="noStrike">
                          <a:solidFill>
                            <a:srgbClr val="0070C0"/>
                          </a:solidFill>
                          <a:effectLst/>
                          <a:latin typeface="Calibri" panose="020F0502020204030204" pitchFamily="34" charset="0"/>
                        </a:rPr>
                        <a:t> </a:t>
                      </a:r>
                    </a:p>
                  </a:txBody>
                  <a:tcPr marL="9525" marR="9525" marT="9525" marB="0" anchor="b">
                    <a:lnL>
                      <a:noFill/>
                    </a:lnL>
                    <a:lnR w="6350" cap="flat" cmpd="sng" algn="ctr">
                      <a:solidFill>
                        <a:srgbClr val="0070C0"/>
                      </a:solidFill>
                      <a:prstDash val="solid"/>
                      <a:round/>
                      <a:headEnd type="none" w="med" len="med"/>
                      <a:tailEnd type="none" w="med" len="med"/>
                    </a:lnR>
                    <a:lnT>
                      <a:noFill/>
                    </a:lnT>
                    <a:lnB>
                      <a:noFill/>
                    </a:lnB>
                  </a:tcPr>
                </a:tc>
                <a:tc gridSpan="3">
                  <a:txBody>
                    <a:bodyPr/>
                    <a:lstStyle/>
                    <a:p>
                      <a:pPr algn="ctr" fontAlgn="b"/>
                      <a:r>
                        <a:rPr lang="en-US" sz="1400" b="1" i="0" u="none" strike="noStrike">
                          <a:solidFill>
                            <a:srgbClr val="0070C0"/>
                          </a:solidFill>
                          <a:effectLst/>
                          <a:latin typeface="Calibri" panose="020F0502020204030204" pitchFamily="34" charset="0"/>
                        </a:rPr>
                        <a:t>Month to Date</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400" b="1" i="0" u="none" strike="noStrike">
                          <a:solidFill>
                            <a:srgbClr val="0070C0"/>
                          </a:solidFill>
                          <a:effectLst/>
                          <a:latin typeface="Calibri" panose="020F0502020204030204" pitchFamily="34" charset="0"/>
                        </a:rPr>
                        <a:t>Year to Date</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1400" b="1" i="0" u="none" strike="noStrike">
                          <a:solidFill>
                            <a:srgbClr val="0070C0"/>
                          </a:solidFill>
                          <a:effectLst/>
                          <a:latin typeface="Calibri" panose="020F0502020204030204" pitchFamily="34" charset="0"/>
                        </a:rPr>
                        <a:t>Annual </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25994">
                <a:tc>
                  <a:txBody>
                    <a:bodyPr/>
                    <a:lstStyle/>
                    <a:p>
                      <a:pPr algn="l" fontAlgn="b"/>
                      <a:r>
                        <a:rPr lang="en-US" sz="1400" b="1" i="0" u="none" strike="noStrike">
                          <a:solidFill>
                            <a:srgbClr val="0070C0"/>
                          </a:solidFill>
                          <a:effectLst/>
                          <a:latin typeface="Calibri" panose="020F0502020204030204" pitchFamily="34" charset="0"/>
                        </a:rPr>
                        <a:t>Revenue:</a:t>
                      </a:r>
                    </a:p>
                  </a:txBody>
                  <a:tcPr marL="9525" marR="9525" marT="9525" marB="0" anchor="b">
                    <a:lnL>
                      <a:noFill/>
                    </a:lnL>
                    <a:lnR w="6350" cap="flat" cmpd="sng" algn="ctr">
                      <a:solidFill>
                        <a:srgbClr val="0070C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70C0"/>
                          </a:solidFill>
                          <a:effectLst/>
                          <a:latin typeface="Calibri" panose="020F0502020204030204" pitchFamily="34" charset="0"/>
                        </a:rPr>
                        <a:t>Actual</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b"/>
                      <a:r>
                        <a:rPr lang="en-US" sz="1400" b="1" i="0" u="none" strike="noStrike">
                          <a:solidFill>
                            <a:srgbClr val="0070C0"/>
                          </a:solidFill>
                          <a:effectLst/>
                          <a:latin typeface="Calibri" panose="020F0502020204030204" pitchFamily="34" charset="0"/>
                        </a:rPr>
                        <a:t>Budget</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b"/>
                      <a:r>
                        <a:rPr lang="en-US" sz="1400" b="1" i="0" u="none" strike="noStrike">
                          <a:solidFill>
                            <a:srgbClr val="0070C0"/>
                          </a:solidFill>
                          <a:effectLst/>
                          <a:latin typeface="Calibri" panose="020F0502020204030204" pitchFamily="34" charset="0"/>
                        </a:rPr>
                        <a:t>Last Year</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b"/>
                      <a:r>
                        <a:rPr lang="en-US" sz="1400" b="1" i="0" u="none" strike="noStrike">
                          <a:solidFill>
                            <a:srgbClr val="0070C0"/>
                          </a:solidFill>
                          <a:effectLst/>
                          <a:latin typeface="Calibri" panose="020F0502020204030204" pitchFamily="34" charset="0"/>
                        </a:rPr>
                        <a:t>Actual</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b"/>
                      <a:r>
                        <a:rPr lang="en-US" sz="1400" b="1" i="0" u="none" strike="noStrike">
                          <a:solidFill>
                            <a:srgbClr val="0070C0"/>
                          </a:solidFill>
                          <a:effectLst/>
                          <a:latin typeface="Calibri" panose="020F0502020204030204" pitchFamily="34" charset="0"/>
                        </a:rPr>
                        <a:t>Budget</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b"/>
                      <a:r>
                        <a:rPr lang="en-US" sz="1400" b="1" i="0" u="none" strike="noStrike">
                          <a:solidFill>
                            <a:srgbClr val="0070C0"/>
                          </a:solidFill>
                          <a:effectLst/>
                          <a:latin typeface="Calibri" panose="020F0502020204030204" pitchFamily="34" charset="0"/>
                        </a:rPr>
                        <a:t>Last Year</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b"/>
                      <a:r>
                        <a:rPr lang="en-US" sz="1400" b="1" i="0" u="none" strike="noStrike">
                          <a:solidFill>
                            <a:srgbClr val="0070C0"/>
                          </a:solidFill>
                          <a:effectLst/>
                          <a:latin typeface="Calibri" panose="020F0502020204030204" pitchFamily="34" charset="0"/>
                        </a:rPr>
                        <a:t>Budget</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486211">
                <a:tc>
                  <a:txBody>
                    <a:bodyPr/>
                    <a:lstStyle/>
                    <a:p>
                      <a:pPr algn="l" fontAlgn="b"/>
                      <a:r>
                        <a:rPr lang="en-US" sz="1400" b="0" i="0" u="none" strike="noStrike">
                          <a:solidFill>
                            <a:srgbClr val="0070C0"/>
                          </a:solidFill>
                          <a:effectLst/>
                          <a:latin typeface="Calibri" panose="020F0502020204030204" pitchFamily="34" charset="0"/>
                        </a:rPr>
                        <a:t>Hard Goods, net of discounts</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21,698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9,000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4,622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35,052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18,200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20,824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150,050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extLst>
                  <a:ext uri="{0D108BD9-81ED-4DB2-BD59-A6C34878D82A}">
                    <a16:rowId xmlns:a16="http://schemas.microsoft.com/office/drawing/2014/main" val="10002"/>
                  </a:ext>
                </a:extLst>
              </a:tr>
              <a:tr h="325994">
                <a:tc>
                  <a:txBody>
                    <a:bodyPr/>
                    <a:lstStyle/>
                    <a:p>
                      <a:pPr algn="l" fontAlgn="b"/>
                      <a:r>
                        <a:rPr lang="en-US" sz="1400" b="0" i="0" u="none" strike="noStrike">
                          <a:solidFill>
                            <a:srgbClr val="0070C0"/>
                          </a:solidFill>
                          <a:effectLst/>
                          <a:latin typeface="Calibri" panose="020F0502020204030204" pitchFamily="34" charset="0"/>
                        </a:rPr>
                        <a:t>Soft Goods, net of discounts</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10,115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5,300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3,487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20,898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10,800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9,655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95,180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3"/>
                  </a:ext>
                </a:extLst>
              </a:tr>
              <a:tr h="486211">
                <a:tc>
                  <a:txBody>
                    <a:bodyPr/>
                    <a:lstStyle/>
                    <a:p>
                      <a:pPr algn="r" fontAlgn="b"/>
                      <a:r>
                        <a:rPr lang="en-US" sz="1400" b="0" i="0" u="none" strike="noStrike">
                          <a:solidFill>
                            <a:srgbClr val="0070C0"/>
                          </a:solidFill>
                          <a:effectLst/>
                          <a:latin typeface="Calibri" panose="020F0502020204030204" pitchFamily="34" charset="0"/>
                        </a:rPr>
                        <a:t>Total</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31,813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14,300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8,109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55,950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29,000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30,480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245,230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extLst>
                  <a:ext uri="{0D108BD9-81ED-4DB2-BD59-A6C34878D82A}">
                    <a16:rowId xmlns:a16="http://schemas.microsoft.com/office/drawing/2014/main" val="10004"/>
                  </a:ext>
                </a:extLst>
              </a:tr>
              <a:tr h="165779">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325994">
                <a:tc>
                  <a:txBody>
                    <a:bodyPr/>
                    <a:lstStyle/>
                    <a:p>
                      <a:pPr algn="l" fontAlgn="b"/>
                      <a:r>
                        <a:rPr lang="en-US" sz="1400" b="1" i="0" u="none" strike="noStrike">
                          <a:solidFill>
                            <a:srgbClr val="0070C0"/>
                          </a:solidFill>
                          <a:effectLst/>
                          <a:latin typeface="Calibri" panose="020F0502020204030204" pitchFamily="34" charset="0"/>
                        </a:rPr>
                        <a:t>Cost of Goods Sold:</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486211">
                <a:tc>
                  <a:txBody>
                    <a:bodyPr/>
                    <a:lstStyle/>
                    <a:p>
                      <a:pPr algn="l" fontAlgn="b"/>
                      <a:r>
                        <a:rPr lang="en-US" sz="1400" b="0" i="0" u="none" strike="noStrike">
                          <a:solidFill>
                            <a:srgbClr val="0070C0"/>
                          </a:solidFill>
                          <a:effectLst/>
                          <a:latin typeface="Calibri" panose="020F0502020204030204" pitchFamily="34" charset="0"/>
                        </a:rPr>
                        <a:t>Hard Goods</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16,698 </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7,200 </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10,487 </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26,747 </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14,560 </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7,087 </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120,040 </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325994">
                <a:tc>
                  <a:txBody>
                    <a:bodyPr/>
                    <a:lstStyle/>
                    <a:p>
                      <a:pPr algn="l" fontAlgn="b"/>
                      <a:r>
                        <a:rPr lang="en-US" sz="1400" b="0" i="0" u="none" strike="noStrike">
                          <a:solidFill>
                            <a:srgbClr val="0070C0"/>
                          </a:solidFill>
                          <a:effectLst/>
                          <a:latin typeface="Calibri" panose="020F0502020204030204" pitchFamily="34" charset="0"/>
                        </a:rPr>
                        <a:t>Soft Goods</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6,913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3,710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3,388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14,707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7,560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7,087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66,626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8"/>
                  </a:ext>
                </a:extLst>
              </a:tr>
              <a:tr h="486211">
                <a:tc>
                  <a:txBody>
                    <a:bodyPr/>
                    <a:lstStyle/>
                    <a:p>
                      <a:pPr algn="r" fontAlgn="b"/>
                      <a:r>
                        <a:rPr lang="en-US" sz="1400" b="0" i="0" u="none" strike="noStrike">
                          <a:solidFill>
                            <a:srgbClr val="0070C0"/>
                          </a:solidFill>
                          <a:effectLst/>
                          <a:latin typeface="Calibri" panose="020F0502020204030204" pitchFamily="34" charset="0"/>
                        </a:rPr>
                        <a:t>Total</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23,611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10,910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13,874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41,454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22,120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14,175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186,666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extLst>
                  <a:ext uri="{0D108BD9-81ED-4DB2-BD59-A6C34878D82A}">
                    <a16:rowId xmlns:a16="http://schemas.microsoft.com/office/drawing/2014/main" val="10009"/>
                  </a:ext>
                </a:extLst>
              </a:tr>
              <a:tr h="165779">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165779">
                <a:tc>
                  <a:txBody>
                    <a:bodyPr/>
                    <a:lstStyle/>
                    <a:p>
                      <a:pPr algn="l" fontAlgn="b"/>
                      <a:r>
                        <a:rPr lang="en-US" sz="1400" b="1" i="0" u="none" strike="noStrike">
                          <a:solidFill>
                            <a:srgbClr val="0070C0"/>
                          </a:solidFill>
                          <a:effectLst/>
                          <a:latin typeface="Calibri" panose="020F0502020204030204" pitchFamily="34" charset="0"/>
                        </a:rPr>
                        <a:t>Gross Profit:</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325994">
                <a:tc>
                  <a:txBody>
                    <a:bodyPr/>
                    <a:lstStyle/>
                    <a:p>
                      <a:pPr algn="l" fontAlgn="b"/>
                      <a:r>
                        <a:rPr lang="en-US" sz="1400" b="0" i="0" u="none" strike="noStrike">
                          <a:solidFill>
                            <a:srgbClr val="0070C0"/>
                          </a:solidFill>
                          <a:effectLst/>
                          <a:latin typeface="Calibri" panose="020F0502020204030204" pitchFamily="34" charset="0"/>
                        </a:rPr>
                        <a:t>Hard Goods</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5,000 </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1,800 </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(5,864)</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8,304 </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3,640 </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13,737 </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30,010 </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325994">
                <a:tc>
                  <a:txBody>
                    <a:bodyPr/>
                    <a:lstStyle/>
                    <a:p>
                      <a:pPr algn="l" fontAlgn="b"/>
                      <a:r>
                        <a:rPr lang="en-US" sz="1400" b="0" i="0" u="none" strike="noStrike">
                          <a:solidFill>
                            <a:srgbClr val="0070C0"/>
                          </a:solidFill>
                          <a:effectLst/>
                          <a:latin typeface="Calibri" panose="020F0502020204030204" pitchFamily="34" charset="0"/>
                        </a:rPr>
                        <a:t>Soft Goods</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3,202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1,590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99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6,192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3,240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2,568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tc>
                  <a:txBody>
                    <a:bodyPr/>
                    <a:lstStyle/>
                    <a:p>
                      <a:pPr algn="l" fontAlgn="b"/>
                      <a:r>
                        <a:rPr lang="en-US" sz="1400" b="0" i="0" u="none" strike="noStrike">
                          <a:solidFill>
                            <a:srgbClr val="0070C0"/>
                          </a:solidFill>
                          <a:effectLst/>
                          <a:latin typeface="Calibri" panose="020F0502020204030204" pitchFamily="34" charset="0"/>
                        </a:rPr>
                        <a:t> $    28,554 </a:t>
                      </a:r>
                    </a:p>
                  </a:txBody>
                  <a:tcPr marL="9525" marR="9525" marT="9525" marB="0" anchor="b">
                    <a:lnL>
                      <a:noFill/>
                    </a:lnL>
                    <a:lnR>
                      <a:noFill/>
                    </a:lnR>
                    <a:lnT>
                      <a:noFill/>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13"/>
                  </a:ext>
                </a:extLst>
              </a:tr>
              <a:tr h="325994">
                <a:tc>
                  <a:txBody>
                    <a:bodyPr/>
                    <a:lstStyle/>
                    <a:p>
                      <a:pPr algn="r" fontAlgn="b"/>
                      <a:r>
                        <a:rPr lang="en-US" sz="1400" b="0" i="0" u="none" strike="noStrike">
                          <a:solidFill>
                            <a:srgbClr val="0070C0"/>
                          </a:solidFill>
                          <a:effectLst/>
                          <a:latin typeface="Calibri" panose="020F0502020204030204" pitchFamily="34" charset="0"/>
                        </a:rPr>
                        <a:t>Total</a:t>
                      </a:r>
                    </a:p>
                  </a:txBody>
                  <a:tcPr marL="9525" marR="9525" marT="9525" marB="0" anchor="b">
                    <a:lnL>
                      <a:noFill/>
                    </a:lnL>
                    <a:lnR>
                      <a:noFill/>
                    </a:lnR>
                    <a:lnT>
                      <a:noFill/>
                    </a:lnT>
                    <a:lnB>
                      <a:noFill/>
                    </a:lnB>
                  </a:tcPr>
                </a:tc>
                <a:tc>
                  <a:txBody>
                    <a:bodyPr/>
                    <a:lstStyle/>
                    <a:p>
                      <a:pPr algn="l" fontAlgn="b"/>
                      <a:r>
                        <a:rPr lang="en-US" sz="1400" b="0" i="0" u="none" strike="noStrike">
                          <a:solidFill>
                            <a:srgbClr val="0070C0"/>
                          </a:solidFill>
                          <a:effectLst/>
                          <a:latin typeface="Calibri" panose="020F0502020204030204" pitchFamily="34" charset="0"/>
                        </a:rPr>
                        <a:t> $          8,202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3,390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(5,765)</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14,496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6,880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a:solidFill>
                            <a:srgbClr val="0070C0"/>
                          </a:solidFill>
                          <a:effectLst/>
                          <a:latin typeface="Calibri" panose="020F0502020204030204" pitchFamily="34" charset="0"/>
                        </a:rPr>
                        <a:t> $    16,305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tc>
                  <a:txBody>
                    <a:bodyPr/>
                    <a:lstStyle/>
                    <a:p>
                      <a:pPr algn="l" fontAlgn="b"/>
                      <a:r>
                        <a:rPr lang="en-US" sz="1400" b="0" i="0" u="none" strike="noStrike" dirty="0">
                          <a:solidFill>
                            <a:srgbClr val="0070C0"/>
                          </a:solidFill>
                          <a:effectLst/>
                          <a:latin typeface="Calibri" panose="020F0502020204030204" pitchFamily="34" charset="0"/>
                        </a:rPr>
                        <a:t> $    58,564 </a:t>
                      </a:r>
                    </a:p>
                  </a:txBody>
                  <a:tcPr marL="9525" marR="9525" marT="9525" marB="0" anchor="b">
                    <a:lnL>
                      <a:noFill/>
                    </a:lnL>
                    <a:lnR>
                      <a:noFill/>
                    </a:lnR>
                    <a:lnT w="6350" cap="flat" cmpd="sng" algn="ctr">
                      <a:solidFill>
                        <a:srgbClr val="0070C0"/>
                      </a:solidFill>
                      <a:prstDash val="solid"/>
                      <a:round/>
                      <a:headEnd type="none" w="med" len="med"/>
                      <a:tailEnd type="none" w="med" len="med"/>
                    </a:lnT>
                    <a:lnB>
                      <a:noFill/>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656470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024178" y="0"/>
            <a:ext cx="2167822" cy="12974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Golf Financial Results by Cost Center</a:t>
            </a:r>
          </a:p>
        </p:txBody>
      </p:sp>
      <p:graphicFrame>
        <p:nvGraphicFramePr>
          <p:cNvPr id="8" name="Chart 7"/>
          <p:cNvGraphicFramePr>
            <a:graphicFrameLocks/>
          </p:cNvGraphicFramePr>
          <p:nvPr>
            <p:extLst>
              <p:ext uri="{D42A27DB-BD31-4B8C-83A1-F6EECF244321}">
                <p14:modId xmlns:p14="http://schemas.microsoft.com/office/powerpoint/2010/main" val="3899866162"/>
              </p:ext>
            </p:extLst>
          </p:nvPr>
        </p:nvGraphicFramePr>
        <p:xfrm>
          <a:off x="446049" y="1538869"/>
          <a:ext cx="11262731" cy="48173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954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dirty="0">
                <a:solidFill>
                  <a:schemeClr val="bg1"/>
                </a:solidFill>
              </a:rPr>
              <a:t>Robson Ranch Denton HOA</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25403" b="25392"/>
          <a:stretch/>
        </p:blipFill>
        <p:spPr>
          <a:xfrm>
            <a:off x="4572000" y="1297460"/>
            <a:ext cx="7620000" cy="556053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589" y="6038665"/>
            <a:ext cx="1299411" cy="819333"/>
          </a:xfrm>
          <a:prstGeom prst="rect">
            <a:avLst/>
          </a:prstGeom>
        </p:spPr>
      </p:pic>
      <p:pic>
        <p:nvPicPr>
          <p:cNvPr id="14" name="Picture 286" descr="fadeup"/>
          <p:cNvPicPr>
            <a:picLocks noChangeAspect="1" noChangeArrowheads="1"/>
          </p:cNvPicPr>
          <p:nvPr/>
        </p:nvPicPr>
        <p:blipFill>
          <a:blip r:embed="rId5" cstate="print"/>
          <a:srcRect/>
          <a:stretch>
            <a:fillRect/>
          </a:stretch>
        </p:blipFill>
        <p:spPr bwMode="auto">
          <a:xfrm>
            <a:off x="4572000" y="1297461"/>
            <a:ext cx="5598695" cy="5560538"/>
          </a:xfrm>
          <a:prstGeom prst="rect">
            <a:avLst/>
          </a:prstGeom>
          <a:noFill/>
          <a:ln w="9525">
            <a:noFill/>
            <a:miter lim="800000"/>
            <a:headEnd/>
            <a:tailEnd/>
          </a:ln>
        </p:spPr>
      </p:pic>
      <p:sp>
        <p:nvSpPr>
          <p:cNvPr id="3" name="TextBox 2"/>
          <p:cNvSpPr txBox="1"/>
          <p:nvPr/>
        </p:nvSpPr>
        <p:spPr>
          <a:xfrm>
            <a:off x="259169" y="2620818"/>
            <a:ext cx="9911526" cy="923330"/>
          </a:xfrm>
          <a:prstGeom prst="rect">
            <a:avLst/>
          </a:prstGeom>
          <a:noFill/>
        </p:spPr>
        <p:txBody>
          <a:bodyPr wrap="square" rtlCol="0">
            <a:spAutoFit/>
          </a:bodyPr>
          <a:lstStyle/>
          <a:p>
            <a:r>
              <a:rPr lang="en-US" sz="5400" dirty="0">
                <a:solidFill>
                  <a:srgbClr val="0070C0"/>
                </a:solidFill>
              </a:rPr>
              <a:t>Golf Statistics</a:t>
            </a:r>
          </a:p>
        </p:txBody>
      </p:sp>
    </p:spTree>
    <p:extLst>
      <p:ext uri="{BB962C8B-B14F-4D97-AF65-F5344CB8AC3E}">
        <p14:creationId xmlns:p14="http://schemas.microsoft.com/office/powerpoint/2010/main" val="2099352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024178" y="0"/>
            <a:ext cx="2167822" cy="12974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Tournament Pro-forma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589" y="6038666"/>
            <a:ext cx="1299411" cy="81933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870908945"/>
              </p:ext>
            </p:extLst>
          </p:nvPr>
        </p:nvGraphicFramePr>
        <p:xfrm>
          <a:off x="1115123" y="1398177"/>
          <a:ext cx="8873048" cy="4935720"/>
        </p:xfrm>
        <a:graphic>
          <a:graphicData uri="http://schemas.openxmlformats.org/drawingml/2006/table">
            <a:tbl>
              <a:tblPr/>
              <a:tblGrid>
                <a:gridCol w="1230222">
                  <a:extLst>
                    <a:ext uri="{9D8B030D-6E8A-4147-A177-3AD203B41FA5}">
                      <a16:colId xmlns:a16="http://schemas.microsoft.com/office/drawing/2014/main" val="20000"/>
                    </a:ext>
                  </a:extLst>
                </a:gridCol>
                <a:gridCol w="1230222">
                  <a:extLst>
                    <a:ext uri="{9D8B030D-6E8A-4147-A177-3AD203B41FA5}">
                      <a16:colId xmlns:a16="http://schemas.microsoft.com/office/drawing/2014/main" val="20001"/>
                    </a:ext>
                  </a:extLst>
                </a:gridCol>
                <a:gridCol w="1230222">
                  <a:extLst>
                    <a:ext uri="{9D8B030D-6E8A-4147-A177-3AD203B41FA5}">
                      <a16:colId xmlns:a16="http://schemas.microsoft.com/office/drawing/2014/main" val="20002"/>
                    </a:ext>
                  </a:extLst>
                </a:gridCol>
                <a:gridCol w="1557000">
                  <a:extLst>
                    <a:ext uri="{9D8B030D-6E8A-4147-A177-3AD203B41FA5}">
                      <a16:colId xmlns:a16="http://schemas.microsoft.com/office/drawing/2014/main" val="20003"/>
                    </a:ext>
                  </a:extLst>
                </a:gridCol>
                <a:gridCol w="1422444">
                  <a:extLst>
                    <a:ext uri="{9D8B030D-6E8A-4147-A177-3AD203B41FA5}">
                      <a16:colId xmlns:a16="http://schemas.microsoft.com/office/drawing/2014/main" val="20004"/>
                    </a:ext>
                  </a:extLst>
                </a:gridCol>
                <a:gridCol w="2202938">
                  <a:extLst>
                    <a:ext uri="{9D8B030D-6E8A-4147-A177-3AD203B41FA5}">
                      <a16:colId xmlns:a16="http://schemas.microsoft.com/office/drawing/2014/main" val="20005"/>
                    </a:ext>
                  </a:extLst>
                </a:gridCol>
              </a:tblGrid>
              <a:tr h="329048">
                <a:tc gridSpan="6">
                  <a:txBody>
                    <a:bodyPr/>
                    <a:lstStyle/>
                    <a:p>
                      <a:pPr algn="ctr" fontAlgn="b"/>
                      <a:r>
                        <a:rPr lang="en-US" sz="1800" b="1" i="0" u="none" strike="noStrike">
                          <a:solidFill>
                            <a:srgbClr val="0070C0"/>
                          </a:solidFill>
                          <a:effectLst/>
                          <a:latin typeface="Calibri" panose="020F0502020204030204" pitchFamily="34" charset="0"/>
                        </a:rPr>
                        <a:t>Robson Ranch Denton HOA</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9048">
                <a:tc gridSpan="6">
                  <a:txBody>
                    <a:bodyPr/>
                    <a:lstStyle/>
                    <a:p>
                      <a:pPr algn="ctr" fontAlgn="b"/>
                      <a:r>
                        <a:rPr lang="en-US" sz="1800" b="1" i="0" u="none" strike="noStrike">
                          <a:solidFill>
                            <a:srgbClr val="0070C0"/>
                          </a:solidFill>
                          <a:effectLst/>
                          <a:latin typeface="Calibri" panose="020F0502020204030204" pitchFamily="34" charset="0"/>
                        </a:rPr>
                        <a:t>Proforma of Tournaments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9048">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29048">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800" b="1" i="0" u="none" strike="noStrike">
                          <a:solidFill>
                            <a:srgbClr val="0070C0"/>
                          </a:solidFill>
                          <a:effectLst/>
                          <a:latin typeface="Calibri" panose="020F0502020204030204" pitchFamily="34" charset="0"/>
                        </a:rPr>
                        <a:t>Golf</a:t>
                      </a:r>
                    </a:p>
                  </a:txBody>
                  <a:tcPr marL="9525" marR="9525" marT="9525" marB="0" anchor="b">
                    <a:lnL>
                      <a:noFill/>
                    </a:lnL>
                    <a:lnR>
                      <a:noFill/>
                    </a:lnR>
                    <a:lnT>
                      <a:noFill/>
                    </a:lnT>
                    <a:lnB>
                      <a:noFill/>
                    </a:lnB>
                  </a:tcPr>
                </a:tc>
                <a:tc>
                  <a:txBody>
                    <a:bodyPr/>
                    <a:lstStyle/>
                    <a:p>
                      <a:pPr algn="ctr" fontAlgn="b"/>
                      <a:r>
                        <a:rPr lang="en-US" sz="1800" b="1" i="0" u="none" strike="noStrike">
                          <a:solidFill>
                            <a:srgbClr val="0070C0"/>
                          </a:solidFill>
                          <a:effectLst/>
                          <a:latin typeface="Calibri" panose="020F0502020204030204" pitchFamily="34" charset="0"/>
                        </a:rPr>
                        <a:t>Price per</a:t>
                      </a:r>
                    </a:p>
                  </a:txBody>
                  <a:tcPr marL="9525" marR="9525" marT="9525" marB="0" anchor="b">
                    <a:lnL>
                      <a:noFill/>
                    </a:lnL>
                    <a:lnR>
                      <a:noFill/>
                    </a:lnR>
                    <a:lnT>
                      <a:noFill/>
                    </a:lnT>
                    <a:lnB>
                      <a:noFill/>
                    </a:lnB>
                  </a:tcPr>
                </a:tc>
                <a:tc>
                  <a:txBody>
                    <a:bodyPr/>
                    <a:lstStyle/>
                    <a:p>
                      <a:pPr algn="ctr" fontAlgn="b"/>
                      <a:r>
                        <a:rPr lang="en-US" sz="1800" b="1" i="0" u="none" strike="noStrike">
                          <a:solidFill>
                            <a:srgbClr val="0070C0"/>
                          </a:solidFill>
                          <a:effectLst/>
                          <a:latin typeface="Calibri" panose="020F0502020204030204" pitchFamily="34" charset="0"/>
                        </a:rPr>
                        <a:t>Other</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329048">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800" b="1" i="0" u="none" strike="noStrike">
                          <a:solidFill>
                            <a:srgbClr val="0070C0"/>
                          </a:solidFill>
                          <a:effectLst/>
                          <a:latin typeface="Calibri" panose="020F0502020204030204" pitchFamily="34" charset="0"/>
                        </a:rPr>
                        <a:t>Rounds</a:t>
                      </a:r>
                    </a:p>
                  </a:txBody>
                  <a:tcPr marL="9525" marR="9525" marT="9525" marB="0" anchor="b">
                    <a:lnL>
                      <a:noFill/>
                    </a:lnL>
                    <a:lnR>
                      <a:noFill/>
                    </a:lnR>
                    <a:lnT>
                      <a:noFill/>
                    </a:lnT>
                    <a:lnB>
                      <a:noFill/>
                    </a:lnB>
                  </a:tcPr>
                </a:tc>
                <a:tc>
                  <a:txBody>
                    <a:bodyPr/>
                    <a:lstStyle/>
                    <a:p>
                      <a:pPr algn="ctr" fontAlgn="b"/>
                      <a:r>
                        <a:rPr lang="en-US" sz="1800" b="1" i="0" u="none" strike="noStrike">
                          <a:solidFill>
                            <a:srgbClr val="0070C0"/>
                          </a:solidFill>
                          <a:effectLst/>
                          <a:latin typeface="Calibri" panose="020F0502020204030204" pitchFamily="34" charset="0"/>
                        </a:rPr>
                        <a:t>Revenue</a:t>
                      </a:r>
                    </a:p>
                  </a:txBody>
                  <a:tcPr marL="9525" marR="9525" marT="9525" marB="0" anchor="b">
                    <a:lnL>
                      <a:noFill/>
                    </a:lnL>
                    <a:lnR>
                      <a:noFill/>
                    </a:lnR>
                    <a:lnT>
                      <a:noFill/>
                    </a:lnT>
                    <a:lnB>
                      <a:noFill/>
                    </a:lnB>
                  </a:tcPr>
                </a:tc>
                <a:tc>
                  <a:txBody>
                    <a:bodyPr/>
                    <a:lstStyle/>
                    <a:p>
                      <a:pPr algn="ctr" fontAlgn="b"/>
                      <a:r>
                        <a:rPr lang="en-US" sz="1800" b="1" i="0" u="none" strike="noStrike">
                          <a:solidFill>
                            <a:srgbClr val="0070C0"/>
                          </a:solidFill>
                          <a:effectLst/>
                          <a:latin typeface="Calibri" panose="020F0502020204030204" pitchFamily="34" charset="0"/>
                        </a:rPr>
                        <a:t>Round</a:t>
                      </a:r>
                    </a:p>
                  </a:txBody>
                  <a:tcPr marL="9525" marR="9525" marT="9525" marB="0" anchor="b">
                    <a:lnL>
                      <a:noFill/>
                    </a:lnL>
                    <a:lnR>
                      <a:noFill/>
                    </a:lnR>
                    <a:lnT>
                      <a:noFill/>
                    </a:lnT>
                    <a:lnB>
                      <a:noFill/>
                    </a:lnB>
                  </a:tcPr>
                </a:tc>
                <a:tc>
                  <a:txBody>
                    <a:bodyPr/>
                    <a:lstStyle/>
                    <a:p>
                      <a:pPr algn="ctr" fontAlgn="b"/>
                      <a:r>
                        <a:rPr lang="en-US" sz="1800" b="1" i="0" u="none" strike="noStrike">
                          <a:solidFill>
                            <a:srgbClr val="0070C0"/>
                          </a:solidFill>
                          <a:effectLst/>
                          <a:latin typeface="Calibri" panose="020F0502020204030204" pitchFamily="34" charset="0"/>
                        </a:rPr>
                        <a:t>Revenue</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29048">
                <a:tc>
                  <a:txBody>
                    <a:bodyPr/>
                    <a:lstStyle/>
                    <a:p>
                      <a:pPr algn="l" fontAlgn="b"/>
                      <a:r>
                        <a:rPr lang="en-US" sz="1800" b="1" i="0" u="none" strike="noStrike">
                          <a:solidFill>
                            <a:srgbClr val="0070C0"/>
                          </a:solidFill>
                          <a:effectLst/>
                          <a:latin typeface="Calibri" panose="020F0502020204030204" pitchFamily="34" charset="0"/>
                        </a:rPr>
                        <a:t>DBU</a:t>
                      </a: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207 </a:t>
                      </a: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    9,700.02 </a:t>
                      </a: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        46.86 </a:t>
                      </a: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  4,099.98 </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329048">
                <a:tc>
                  <a:txBody>
                    <a:bodyPr/>
                    <a:lstStyle/>
                    <a:p>
                      <a:pPr algn="l" fontAlgn="b"/>
                      <a:r>
                        <a:rPr lang="en-US" sz="1800" b="1" i="0" u="none" strike="noStrike">
                          <a:solidFill>
                            <a:srgbClr val="0070C0"/>
                          </a:solidFill>
                          <a:effectLst/>
                          <a:latin typeface="Calibri" panose="020F0502020204030204" pitchFamily="34" charset="0"/>
                        </a:rPr>
                        <a:t>UNT</a:t>
                      </a: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33 </a:t>
                      </a: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    1,155.00 </a:t>
                      </a: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        35.00 </a:t>
                      </a: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  1,056.00 </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29048">
                <a:tc gridSpan="2">
                  <a:txBody>
                    <a:bodyPr/>
                    <a:lstStyle/>
                    <a:p>
                      <a:pPr algn="l" fontAlgn="b"/>
                      <a:r>
                        <a:rPr lang="en-US" sz="1800" b="1" i="0" u="none" strike="noStrike">
                          <a:solidFill>
                            <a:srgbClr val="0070C0"/>
                          </a:solidFill>
                          <a:effectLst/>
                          <a:latin typeface="Calibri" panose="020F0502020204030204" pitchFamily="34" charset="0"/>
                        </a:rPr>
                        <a:t>Miss Texas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800" b="0" i="0" u="none" strike="noStrike">
                          <a:solidFill>
                            <a:srgbClr val="0070C0"/>
                          </a:solidFill>
                          <a:effectLst/>
                          <a:latin typeface="Calibri" panose="020F0502020204030204" pitchFamily="34" charset="0"/>
                        </a:rPr>
                        <a:t>              60 </a:t>
                      </a: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    2,400.00 </a:t>
                      </a: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        40.00 </a:t>
                      </a: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               -   </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329048">
                <a:tc gridSpan="2">
                  <a:txBody>
                    <a:bodyPr/>
                    <a:lstStyle/>
                    <a:p>
                      <a:pPr algn="l" fontAlgn="b"/>
                      <a:r>
                        <a:rPr lang="en-US" sz="1800" b="1" i="0" u="none" strike="noStrike">
                          <a:solidFill>
                            <a:srgbClr val="0070C0"/>
                          </a:solidFill>
                          <a:effectLst/>
                          <a:latin typeface="Calibri" panose="020F0502020204030204" pitchFamily="34" charset="0"/>
                        </a:rPr>
                        <a:t>Support our Troops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800" b="0" i="0" u="none" strike="noStrike">
                          <a:solidFill>
                            <a:srgbClr val="0070C0"/>
                          </a:solidFill>
                          <a:effectLst/>
                          <a:latin typeface="Calibri" panose="020F0502020204030204" pitchFamily="34" charset="0"/>
                        </a:rPr>
                        <a:t>              68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70C0"/>
                          </a:solidFill>
                          <a:effectLst/>
                          <a:latin typeface="Calibri" panose="020F0502020204030204" pitchFamily="34" charset="0"/>
                        </a:rPr>
                        <a:t> $    2,040.00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70C0"/>
                          </a:solidFill>
                          <a:effectLst/>
                          <a:latin typeface="Calibri" panose="020F0502020204030204" pitchFamily="34" charset="0"/>
                        </a:rPr>
                        <a:t> $        30.00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70C0"/>
                          </a:solidFill>
                          <a:effectLst/>
                          <a:latin typeface="Calibri" panose="020F0502020204030204" pitchFamily="34" charset="0"/>
                        </a:rPr>
                        <a:t> $  2,387.50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9048">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368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70C0"/>
                          </a:solidFill>
                          <a:effectLst/>
                          <a:latin typeface="Calibri" panose="020F0502020204030204" pitchFamily="34" charset="0"/>
                        </a:rPr>
                        <a:t> $  15,295.02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70C0"/>
                          </a:solidFill>
                          <a:effectLst/>
                          <a:latin typeface="Calibri" panose="020F0502020204030204" pitchFamily="34" charset="0"/>
                        </a:rPr>
                        <a:t> $        41.56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70C0"/>
                          </a:solidFill>
                          <a:effectLst/>
                          <a:latin typeface="Calibri" panose="020F0502020204030204" pitchFamily="34" charset="0"/>
                        </a:rPr>
                        <a:t> $  7,543.48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9048">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329048">
                <a:tc gridSpan="3">
                  <a:txBody>
                    <a:bodyPr/>
                    <a:lstStyle/>
                    <a:p>
                      <a:pPr algn="l" fontAlgn="b"/>
                      <a:r>
                        <a:rPr lang="en-US" sz="1800" b="1" i="0" u="none" strike="noStrike">
                          <a:solidFill>
                            <a:srgbClr val="0070C0"/>
                          </a:solidFill>
                          <a:effectLst/>
                          <a:latin typeface="Calibri" panose="020F0502020204030204" pitchFamily="34" charset="0"/>
                        </a:rPr>
                        <a:t>Estimated Additional Labor</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  1,339.00 </a:t>
                      </a: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329048">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329048">
                <a:tc gridSpan="3">
                  <a:txBody>
                    <a:bodyPr/>
                    <a:lstStyle/>
                    <a:p>
                      <a:pPr algn="l" fontAlgn="b"/>
                      <a:r>
                        <a:rPr lang="en-US" sz="1800" b="1" i="0" u="none" strike="noStrike">
                          <a:solidFill>
                            <a:srgbClr val="0070C0"/>
                          </a:solidFill>
                          <a:effectLst/>
                          <a:latin typeface="Calibri" panose="020F0502020204030204" pitchFamily="34" charset="0"/>
                        </a:rPr>
                        <a:t>Average Annual Price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        29.14 </a:t>
                      </a:r>
                    </a:p>
                  </a:txBody>
                  <a:tcPr marL="9525" marR="9525" marT="9525" marB="0" anchor="b">
                    <a:lnL>
                      <a:noFill/>
                    </a:lnL>
                    <a:lnR>
                      <a:noFill/>
                    </a:lnR>
                    <a:lnT>
                      <a:noFill/>
                    </a:lnT>
                    <a:lnB>
                      <a:noFill/>
                    </a:lnB>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329048">
                <a:tc gridSpan="3">
                  <a:txBody>
                    <a:bodyPr/>
                    <a:lstStyle/>
                    <a:p>
                      <a:pPr algn="l" fontAlgn="b"/>
                      <a:r>
                        <a:rPr lang="en-US" sz="1800" b="1" i="0" u="none" strike="noStrike">
                          <a:solidFill>
                            <a:srgbClr val="0070C0"/>
                          </a:solidFill>
                          <a:effectLst/>
                          <a:latin typeface="Calibri" panose="020F0502020204030204" pitchFamily="34" charset="0"/>
                        </a:rPr>
                        <a:t>Average Resident Dailies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70C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70C0"/>
                          </a:solidFill>
                          <a:effectLst/>
                          <a:latin typeface="Calibri" panose="020F0502020204030204" pitchFamily="34" charset="0"/>
                        </a:rPr>
                        <a:t> $        46.71 </a:t>
                      </a: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70C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055666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dirty="0">
                <a:solidFill>
                  <a:schemeClr val="bg1"/>
                </a:solidFill>
              </a:rPr>
              <a:t>Robson Ranch Denton HOA</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25403" b="25392"/>
          <a:stretch/>
        </p:blipFill>
        <p:spPr>
          <a:xfrm>
            <a:off x="4572000" y="1297460"/>
            <a:ext cx="7620000" cy="556053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589" y="6059447"/>
            <a:ext cx="1299411" cy="819333"/>
          </a:xfrm>
          <a:prstGeom prst="rect">
            <a:avLst/>
          </a:prstGeom>
        </p:spPr>
      </p:pic>
      <p:pic>
        <p:nvPicPr>
          <p:cNvPr id="14" name="Picture 286" descr="fadeup"/>
          <p:cNvPicPr>
            <a:picLocks noChangeAspect="1" noChangeArrowheads="1"/>
          </p:cNvPicPr>
          <p:nvPr/>
        </p:nvPicPr>
        <p:blipFill>
          <a:blip r:embed="rId5" cstate="print"/>
          <a:srcRect/>
          <a:stretch>
            <a:fillRect/>
          </a:stretch>
        </p:blipFill>
        <p:spPr bwMode="auto">
          <a:xfrm>
            <a:off x="4572000" y="1297461"/>
            <a:ext cx="5598695" cy="5560538"/>
          </a:xfrm>
          <a:prstGeom prst="rect">
            <a:avLst/>
          </a:prstGeom>
          <a:noFill/>
          <a:ln w="9525">
            <a:noFill/>
            <a:miter lim="800000"/>
            <a:headEnd/>
            <a:tailEnd/>
          </a:ln>
        </p:spPr>
      </p:pic>
      <p:sp>
        <p:nvSpPr>
          <p:cNvPr id="3" name="TextBox 2"/>
          <p:cNvSpPr txBox="1"/>
          <p:nvPr/>
        </p:nvSpPr>
        <p:spPr>
          <a:xfrm>
            <a:off x="464457" y="2706914"/>
            <a:ext cx="9911526" cy="923330"/>
          </a:xfrm>
          <a:prstGeom prst="rect">
            <a:avLst/>
          </a:prstGeom>
          <a:noFill/>
        </p:spPr>
        <p:txBody>
          <a:bodyPr wrap="square" rtlCol="0">
            <a:spAutoFit/>
          </a:bodyPr>
          <a:lstStyle/>
          <a:p>
            <a:r>
              <a:rPr lang="en-US" sz="5400" dirty="0">
                <a:solidFill>
                  <a:srgbClr val="0070C0"/>
                </a:solidFill>
              </a:rPr>
              <a:t>Operations Report</a:t>
            </a:r>
          </a:p>
        </p:txBody>
      </p:sp>
    </p:spTree>
    <p:extLst>
      <p:ext uri="{BB962C8B-B14F-4D97-AF65-F5344CB8AC3E}">
        <p14:creationId xmlns:p14="http://schemas.microsoft.com/office/powerpoint/2010/main" val="214092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Craig’s Comments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89" y="6038665"/>
            <a:ext cx="1299411" cy="819333"/>
          </a:xfrm>
          <a:prstGeom prst="rect">
            <a:avLst/>
          </a:prstGeom>
        </p:spPr>
      </p:pic>
      <p:sp>
        <p:nvSpPr>
          <p:cNvPr id="3" name="Content Placeholder 2"/>
          <p:cNvSpPr>
            <a:spLocks noGrp="1"/>
          </p:cNvSpPr>
          <p:nvPr>
            <p:ph idx="1"/>
          </p:nvPr>
        </p:nvSpPr>
        <p:spPr/>
        <p:txBody>
          <a:bodyPr>
            <a:normAutofit lnSpcReduction="10000"/>
          </a:bodyPr>
          <a:lstStyle/>
          <a:p>
            <a:r>
              <a:rPr lang="en-US" dirty="0"/>
              <a:t>Summer Promotion “ Great Balls of Fire” to begin in mid June</a:t>
            </a:r>
          </a:p>
          <a:p>
            <a:pPr lvl="1"/>
            <a:r>
              <a:rPr lang="en-US" dirty="0"/>
              <a:t>Receive 2 sleeves of Ball when purchasing an afternoon Tee Time. </a:t>
            </a:r>
          </a:p>
          <a:p>
            <a:pPr lvl="1"/>
            <a:endParaRPr lang="en-US" dirty="0"/>
          </a:p>
          <a:p>
            <a:pPr lvl="1"/>
            <a:endParaRPr lang="en-US" dirty="0"/>
          </a:p>
          <a:p>
            <a:r>
              <a:rPr lang="en-US" dirty="0"/>
              <a:t>Texas Women’s Open June 1-3 with Practice rounds on May 31</a:t>
            </a:r>
          </a:p>
          <a:p>
            <a:pPr lvl="1"/>
            <a:r>
              <a:rPr lang="en-US" dirty="0"/>
              <a:t>152 players </a:t>
            </a:r>
          </a:p>
          <a:p>
            <a:pPr lvl="1"/>
            <a:r>
              <a:rPr lang="en-US" dirty="0"/>
              <a:t>Wednesday and Thursday Tee times </a:t>
            </a:r>
          </a:p>
          <a:p>
            <a:pPr lvl="2"/>
            <a:r>
              <a:rPr lang="en-US" dirty="0"/>
              <a:t>Double Tees 7:30-9:30 and 12:30-2:30 </a:t>
            </a:r>
          </a:p>
          <a:p>
            <a:pPr lvl="1"/>
            <a:r>
              <a:rPr lang="en-US" dirty="0"/>
              <a:t>Friday Tee times </a:t>
            </a:r>
          </a:p>
          <a:p>
            <a:pPr lvl="2"/>
            <a:r>
              <a:rPr lang="en-US" dirty="0"/>
              <a:t>Top 50 players </a:t>
            </a:r>
          </a:p>
          <a:p>
            <a:pPr lvl="2"/>
            <a:r>
              <a:rPr lang="en-US" dirty="0"/>
              <a:t>Single Tees starting at 7:30 </a:t>
            </a:r>
          </a:p>
        </p:txBody>
      </p:sp>
    </p:spTree>
    <p:extLst>
      <p:ext uri="{BB962C8B-B14F-4D97-AF65-F5344CB8AC3E}">
        <p14:creationId xmlns:p14="http://schemas.microsoft.com/office/powerpoint/2010/main" val="3999001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Ryan’s Comments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89" y="6038665"/>
            <a:ext cx="1299411" cy="819333"/>
          </a:xfrm>
          <a:prstGeom prst="rect">
            <a:avLst/>
          </a:prstGeom>
        </p:spPr>
      </p:pic>
      <p:sp>
        <p:nvSpPr>
          <p:cNvPr id="3" name="Content Placeholder 2"/>
          <p:cNvSpPr>
            <a:spLocks noGrp="1"/>
          </p:cNvSpPr>
          <p:nvPr>
            <p:ph idx="1"/>
          </p:nvPr>
        </p:nvSpPr>
        <p:spPr/>
        <p:txBody>
          <a:bodyPr/>
          <a:lstStyle/>
          <a:p>
            <a:r>
              <a:rPr lang="en-US" dirty="0"/>
              <a:t>14 inch mainline repair at 9 South pump station. This work is being preformed using RR labor. Cost would be $20,000+ if a contactor was used. This leak was caused by the corrosive nature of our water. </a:t>
            </a:r>
          </a:p>
        </p:txBody>
      </p: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503" y="3114098"/>
            <a:ext cx="5801784" cy="3494520"/>
          </a:xfrm>
          <a:prstGeom prst="rect">
            <a:avLst/>
          </a:prstGeom>
        </p:spPr>
      </p:pic>
    </p:spTree>
    <p:extLst>
      <p:ext uri="{BB962C8B-B14F-4D97-AF65-F5344CB8AC3E}">
        <p14:creationId xmlns:p14="http://schemas.microsoft.com/office/powerpoint/2010/main" val="3765988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Ryan’s Comments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89" y="6038665"/>
            <a:ext cx="1299411" cy="819333"/>
          </a:xfrm>
          <a:prstGeom prst="rect">
            <a:avLst/>
          </a:prstGeom>
        </p:spPr>
      </p:pic>
      <p:sp>
        <p:nvSpPr>
          <p:cNvPr id="3" name="Content Placeholder 2"/>
          <p:cNvSpPr>
            <a:spLocks noGrp="1"/>
          </p:cNvSpPr>
          <p:nvPr>
            <p:ph idx="1"/>
          </p:nvPr>
        </p:nvSpPr>
        <p:spPr/>
        <p:txBody>
          <a:bodyPr/>
          <a:lstStyle/>
          <a:p>
            <a:r>
              <a:rPr lang="en-US" dirty="0"/>
              <a:t>Since the mainline has been down we have increase the time it takes to water and reduced the volume per night to accommodate of the loss of 2,000 </a:t>
            </a:r>
            <a:r>
              <a:rPr lang="en-US" dirty="0" err="1"/>
              <a:t>gpm</a:t>
            </a:r>
            <a:r>
              <a:rPr lang="en-US" dirty="0"/>
              <a:t> (gallons per minute). </a:t>
            </a:r>
          </a:p>
          <a:p>
            <a:r>
              <a:rPr lang="en-US" dirty="0"/>
              <a:t>Well #2 in operational at a reduced rate of 350 </a:t>
            </a:r>
            <a:r>
              <a:rPr lang="en-US" dirty="0" err="1"/>
              <a:t>gpm</a:t>
            </a:r>
            <a:r>
              <a:rPr lang="en-US" dirty="0"/>
              <a:t>. </a:t>
            </a:r>
          </a:p>
          <a:p>
            <a:r>
              <a:rPr lang="en-US" dirty="0"/>
              <a:t>Last week we finished fertilization that was delayed due to rains. This will help fill in the weaker areas. Due to cart traffic we will be adding additional fertilizer specifically in areas that are struggling. </a:t>
            </a:r>
          </a:p>
          <a:p>
            <a:r>
              <a:rPr lang="en-US" dirty="0"/>
              <a:t>Upcoming: Major </a:t>
            </a:r>
            <a:r>
              <a:rPr lang="en-US" dirty="0" err="1"/>
              <a:t>Aerification</a:t>
            </a:r>
            <a:r>
              <a:rPr lang="en-US" dirty="0"/>
              <a:t> of all short grasses June 6-9  </a:t>
            </a:r>
          </a:p>
          <a:p>
            <a:r>
              <a:rPr lang="en-US" dirty="0"/>
              <a:t>White Tee on West 1 will open soon with </a:t>
            </a:r>
            <a:r>
              <a:rPr lang="en-US" dirty="0" err="1"/>
              <a:t>Tif</a:t>
            </a:r>
            <a:r>
              <a:rPr lang="en-US" dirty="0"/>
              <a:t> </a:t>
            </a:r>
            <a:r>
              <a:rPr lang="en-US"/>
              <a:t>Tuff Bermuda   </a:t>
            </a:r>
            <a:endParaRPr lang="en-US" dirty="0"/>
          </a:p>
        </p:txBody>
      </p:sp>
    </p:spTree>
    <p:extLst>
      <p:ext uri="{BB962C8B-B14F-4D97-AF65-F5344CB8AC3E}">
        <p14:creationId xmlns:p14="http://schemas.microsoft.com/office/powerpoint/2010/main" val="4227106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Old Business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89" y="6038665"/>
            <a:ext cx="1299411" cy="819333"/>
          </a:xfrm>
          <a:prstGeom prst="rect">
            <a:avLst/>
          </a:prstGeom>
        </p:spPr>
      </p:pic>
      <p:sp>
        <p:nvSpPr>
          <p:cNvPr id="3" name="Content Placeholder 2"/>
          <p:cNvSpPr>
            <a:spLocks noGrp="1"/>
          </p:cNvSpPr>
          <p:nvPr>
            <p:ph idx="1"/>
          </p:nvPr>
        </p:nvSpPr>
        <p:spPr/>
        <p:txBody>
          <a:bodyPr/>
          <a:lstStyle/>
          <a:p>
            <a:r>
              <a:rPr lang="en-US" dirty="0"/>
              <a:t>Update on Bridge Repairs- Work is warrantied and contractor will add more screws. Contactor will be out in 2 months.  </a:t>
            </a:r>
          </a:p>
          <a:p>
            <a:r>
              <a:rPr lang="en-US" dirty="0"/>
              <a:t>Update on Golf Course 101 </a:t>
            </a:r>
          </a:p>
          <a:p>
            <a:r>
              <a:rPr lang="en-US" dirty="0"/>
              <a:t>2 per Cart- Open Discussion </a:t>
            </a:r>
          </a:p>
          <a:p>
            <a:r>
              <a:rPr lang="en-US" dirty="0"/>
              <a:t>Soft Drink Machine on West 6-Proceeding with installation, working with provider to set up a date for install.</a:t>
            </a:r>
          </a:p>
        </p:txBody>
      </p:sp>
    </p:spTree>
    <p:extLst>
      <p:ext uri="{BB962C8B-B14F-4D97-AF65-F5344CB8AC3E}">
        <p14:creationId xmlns:p14="http://schemas.microsoft.com/office/powerpoint/2010/main" val="690208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New Business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89" y="6038665"/>
            <a:ext cx="1299411" cy="819333"/>
          </a:xfrm>
          <a:prstGeom prst="rect">
            <a:avLst/>
          </a:prstGeom>
        </p:spPr>
      </p:pic>
      <p:sp>
        <p:nvSpPr>
          <p:cNvPr id="3" name="Content Placeholder 2"/>
          <p:cNvSpPr>
            <a:spLocks noGrp="1"/>
          </p:cNvSpPr>
          <p:nvPr>
            <p:ph idx="1"/>
          </p:nvPr>
        </p:nvSpPr>
        <p:spPr/>
        <p:txBody>
          <a:bodyPr>
            <a:normAutofit fontScale="92500" lnSpcReduction="10000"/>
          </a:bodyPr>
          <a:lstStyle/>
          <a:p>
            <a:r>
              <a:rPr lang="en-US" dirty="0"/>
              <a:t>Possibility of different drain grate on North 3- Looking into picking up some mesh from Fulton Metal </a:t>
            </a:r>
          </a:p>
          <a:p>
            <a:r>
              <a:rPr lang="en-US" dirty="0"/>
              <a:t>Possibility of creating Blue/White Combo Tees- Can be added to GHIN immediately. Just ordered 40,000 score cards so that change would not be  able to take place for about 6 months. </a:t>
            </a:r>
          </a:p>
          <a:p>
            <a:r>
              <a:rPr lang="en-US" dirty="0"/>
              <a:t>Discuss complaints about Chelsea removing people form Tee Times </a:t>
            </a:r>
          </a:p>
          <a:p>
            <a:r>
              <a:rPr lang="en-US" dirty="0"/>
              <a:t>Missing Hazard stakes on left side of North 8 and right side of West 4</a:t>
            </a:r>
          </a:p>
          <a:p>
            <a:r>
              <a:rPr lang="en-US" dirty="0"/>
              <a:t>What is the cause of brown spots on many holes? These spots are indicative of weak areas on the course. This is caused  by temperature and water quality(salinity). As growing season continues you will see these spots begin to dissipate.  </a:t>
            </a:r>
          </a:p>
          <a:p>
            <a:pPr marL="0" indent="0">
              <a:buNone/>
            </a:pPr>
            <a:endParaRPr lang="en-US" dirty="0"/>
          </a:p>
        </p:txBody>
      </p:sp>
    </p:spTree>
    <p:extLst>
      <p:ext uri="{BB962C8B-B14F-4D97-AF65-F5344CB8AC3E}">
        <p14:creationId xmlns:p14="http://schemas.microsoft.com/office/powerpoint/2010/main" val="2999081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New Business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89" y="6038665"/>
            <a:ext cx="1299411" cy="819333"/>
          </a:xfrm>
          <a:prstGeom prst="rect">
            <a:avLst/>
          </a:prstGeom>
        </p:spPr>
      </p:pic>
      <p:sp>
        <p:nvSpPr>
          <p:cNvPr id="3" name="Content Placeholder 2"/>
          <p:cNvSpPr>
            <a:spLocks noGrp="1"/>
          </p:cNvSpPr>
          <p:nvPr>
            <p:ph idx="1"/>
          </p:nvPr>
        </p:nvSpPr>
        <p:spPr/>
        <p:txBody>
          <a:bodyPr/>
          <a:lstStyle/>
          <a:p>
            <a:r>
              <a:rPr lang="en-US" dirty="0"/>
              <a:t>Discuss Resident Only area on the driving range- Operations in not in favor of this change. Limitations are in place for High School Practice. Enforcement would also be an issue. </a:t>
            </a:r>
          </a:p>
          <a:p>
            <a:r>
              <a:rPr lang="en-US" dirty="0"/>
              <a:t>Discuss going back to Pre-Covid check in process- Ops is open to this change but would need additional staff in place to stream line the process. </a:t>
            </a:r>
          </a:p>
          <a:p>
            <a:pPr marL="0" indent="0">
              <a:buNone/>
            </a:pPr>
            <a:endParaRPr lang="en-US" dirty="0"/>
          </a:p>
        </p:txBody>
      </p:sp>
    </p:spTree>
    <p:extLst>
      <p:ext uri="{BB962C8B-B14F-4D97-AF65-F5344CB8AC3E}">
        <p14:creationId xmlns:p14="http://schemas.microsoft.com/office/powerpoint/2010/main" val="2443612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dirty="0">
                <a:solidFill>
                  <a:schemeClr val="bg1"/>
                </a:solidFill>
              </a:rPr>
              <a:t>Robson Ranch Denton HOA</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25403" b="25392"/>
          <a:stretch/>
        </p:blipFill>
        <p:spPr>
          <a:xfrm>
            <a:off x="4572000" y="1297460"/>
            <a:ext cx="7620000" cy="556053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589" y="6059447"/>
            <a:ext cx="1299411" cy="819333"/>
          </a:xfrm>
          <a:prstGeom prst="rect">
            <a:avLst/>
          </a:prstGeom>
        </p:spPr>
      </p:pic>
      <p:pic>
        <p:nvPicPr>
          <p:cNvPr id="14" name="Picture 286" descr="fadeup"/>
          <p:cNvPicPr>
            <a:picLocks noChangeAspect="1" noChangeArrowheads="1"/>
          </p:cNvPicPr>
          <p:nvPr/>
        </p:nvPicPr>
        <p:blipFill>
          <a:blip r:embed="rId5" cstate="print"/>
          <a:srcRect/>
          <a:stretch>
            <a:fillRect/>
          </a:stretch>
        </p:blipFill>
        <p:spPr bwMode="auto">
          <a:xfrm>
            <a:off x="4572000" y="1297461"/>
            <a:ext cx="5598695" cy="5560538"/>
          </a:xfrm>
          <a:prstGeom prst="rect">
            <a:avLst/>
          </a:prstGeom>
          <a:noFill/>
          <a:ln w="9525">
            <a:noFill/>
            <a:miter lim="800000"/>
            <a:headEnd/>
            <a:tailEnd/>
          </a:ln>
        </p:spPr>
      </p:pic>
    </p:spTree>
    <p:extLst>
      <p:ext uri="{BB962C8B-B14F-4D97-AF65-F5344CB8AC3E}">
        <p14:creationId xmlns:p14="http://schemas.microsoft.com/office/powerpoint/2010/main" val="70607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Annuals &amp; Playcards</a:t>
            </a:r>
          </a:p>
        </p:txBody>
      </p:sp>
      <p:graphicFrame>
        <p:nvGraphicFramePr>
          <p:cNvPr id="8" name="Chart 7"/>
          <p:cNvGraphicFramePr>
            <a:graphicFrameLocks/>
          </p:cNvGraphicFramePr>
          <p:nvPr>
            <p:extLst>
              <p:ext uri="{D42A27DB-BD31-4B8C-83A1-F6EECF244321}">
                <p14:modId xmlns:p14="http://schemas.microsoft.com/office/powerpoint/2010/main" val="2942384387"/>
              </p:ext>
            </p:extLst>
          </p:nvPr>
        </p:nvGraphicFramePr>
        <p:xfrm>
          <a:off x="267629" y="1542787"/>
          <a:ext cx="12192000" cy="5036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333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Rounds of Golf - April</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89" y="6038665"/>
            <a:ext cx="1299411" cy="819333"/>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402130260"/>
              </p:ext>
            </p:extLst>
          </p:nvPr>
        </p:nvGraphicFramePr>
        <p:xfrm>
          <a:off x="178420" y="1369219"/>
          <a:ext cx="12013579" cy="52769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886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Rounds of Golf - YTD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89" y="6038665"/>
            <a:ext cx="1299411" cy="819333"/>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476917839"/>
              </p:ext>
            </p:extLst>
          </p:nvPr>
        </p:nvGraphicFramePr>
        <p:xfrm>
          <a:off x="223024" y="1297461"/>
          <a:ext cx="11641873" cy="5370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323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3697"/>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Revenue by Type - April</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89" y="6038665"/>
            <a:ext cx="1299411" cy="819333"/>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813778194"/>
              </p:ext>
            </p:extLst>
          </p:nvPr>
        </p:nvGraphicFramePr>
        <p:xfrm>
          <a:off x="557561" y="1471961"/>
          <a:ext cx="10950497" cy="49734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7863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Revenue by Type - YTD</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589" y="6038665"/>
            <a:ext cx="1299411" cy="819333"/>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1783471938"/>
              </p:ext>
            </p:extLst>
          </p:nvPr>
        </p:nvGraphicFramePr>
        <p:xfrm>
          <a:off x="289933" y="1516566"/>
          <a:ext cx="11530360" cy="51741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4626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When do Residents Play 9 Holes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589" y="6038665"/>
            <a:ext cx="1299411" cy="819333"/>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3474641795"/>
              </p:ext>
            </p:extLst>
          </p:nvPr>
        </p:nvGraphicFramePr>
        <p:xfrm>
          <a:off x="832337" y="1297461"/>
          <a:ext cx="10539047" cy="52909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5665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8172" y="-3697"/>
            <a:ext cx="2203828" cy="1301157"/>
          </a:xfrm>
          <a:prstGeom prst="rect">
            <a:avLst/>
          </a:prstGeom>
        </p:spPr>
      </p:pic>
      <p:sp>
        <p:nvSpPr>
          <p:cNvPr id="7" name="Rectangle 6"/>
          <p:cNvSpPr/>
          <p:nvPr/>
        </p:nvSpPr>
        <p:spPr>
          <a:xfrm>
            <a:off x="0" y="0"/>
            <a:ext cx="9988172" cy="1297460"/>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solidFill>
                  <a:schemeClr val="bg1"/>
                </a:solidFill>
              </a:rPr>
              <a:t>When do Residents Play 18 Holes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589" y="6038665"/>
            <a:ext cx="1299411" cy="819333"/>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053742460"/>
              </p:ext>
            </p:extLst>
          </p:nvPr>
        </p:nvGraphicFramePr>
        <p:xfrm>
          <a:off x="381925" y="1297461"/>
          <a:ext cx="11160369" cy="55605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4712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3004</TotalTime>
  <Words>1182</Words>
  <Application>Microsoft Office PowerPoint</Application>
  <PresentationFormat>Widescreen</PresentationFormat>
  <Paragraphs>299</Paragraphs>
  <Slides>28</Slides>
  <Notes>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Robson Communities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Robson Ranch Denton HOA</dc:title>
  <dc:creator>Susan Parker</dc:creator>
  <cp:lastModifiedBy>WILLIAM Vess</cp:lastModifiedBy>
  <cp:revision>379</cp:revision>
  <cp:lastPrinted>2022-02-21T16:59:59Z</cp:lastPrinted>
  <dcterms:created xsi:type="dcterms:W3CDTF">2021-03-22T20:25:57Z</dcterms:created>
  <dcterms:modified xsi:type="dcterms:W3CDTF">2022-05-23T19:17:43Z</dcterms:modified>
</cp:coreProperties>
</file>